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E125E9-9157-4CCA-9BBE-2EFEE6F477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432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CHAPTER 3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 BIOSPHERE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pPr lvl="0"/>
            <a:r>
              <a:rPr lang="en-US" dirty="0" smtClean="0"/>
              <a:t>Physical factors can be influenced by activities of organisms.</a:t>
            </a:r>
          </a:p>
          <a:p>
            <a:pPr lvl="0"/>
            <a:r>
              <a:rPr lang="en-US" dirty="0" smtClean="0"/>
              <a:t>The mix of biotic and </a:t>
            </a:r>
            <a:r>
              <a:rPr lang="en-US" dirty="0" err="1" smtClean="0"/>
              <a:t>abiotic</a:t>
            </a:r>
            <a:r>
              <a:rPr lang="en-US" dirty="0" smtClean="0"/>
              <a:t> factors shapes every environment.</a:t>
            </a:r>
          </a:p>
          <a:p>
            <a:pPr lvl="0"/>
            <a:r>
              <a:rPr lang="en-US" dirty="0" smtClean="0"/>
              <a:t>For example, trees can help to make the soil around them richer.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Biotic and </a:t>
            </a:r>
            <a:r>
              <a:rPr lang="en-US" sz="4700" dirty="0" err="1" smtClean="0"/>
              <a:t>Abiotic</a:t>
            </a:r>
            <a:r>
              <a:rPr lang="en-US" sz="4700" dirty="0" smtClean="0"/>
              <a:t> Factors Together</a:t>
            </a:r>
            <a:endParaRPr lang="en-US" sz="4700" dirty="0"/>
          </a:p>
        </p:txBody>
      </p:sp>
      <p:pic>
        <p:nvPicPr>
          <p:cNvPr id="33794" name="Picture 2" descr="http://profesorbaker.files.wordpress.com/2011/06/tre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035300" cy="2021557"/>
          </a:xfrm>
          <a:prstGeom prst="rect">
            <a:avLst/>
          </a:prstGeom>
          <a:noFill/>
        </p:spPr>
      </p:pic>
      <p:pic>
        <p:nvPicPr>
          <p:cNvPr id="33796" name="Picture 4" descr="http://www.bouldercolorado.gov/images/departments/Utilities/conservation/S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14800"/>
            <a:ext cx="2535767" cy="190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3.2 Energy, Producers, and Consumers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3010" name="Picture 2" descr="http://newspaper.li/static/58b0bb094b1e8228c709814ca1beb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2905252" cy="2514600"/>
          </a:xfrm>
          <a:prstGeom prst="rect">
            <a:avLst/>
          </a:prstGeom>
          <a:noFill/>
        </p:spPr>
      </p:pic>
      <p:pic>
        <p:nvPicPr>
          <p:cNvPr id="43012" name="Picture 4" descr="http://fc01.deviantart.com/fs7/i/2005/156/6/a/grass_by_transfigur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2895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28800"/>
          </a:xfrm>
        </p:spPr>
        <p:txBody>
          <a:bodyPr/>
          <a:lstStyle/>
          <a:p>
            <a:pPr lvl="0"/>
            <a:r>
              <a:rPr lang="en-US" dirty="0" err="1" smtClean="0"/>
              <a:t>Autotrophs</a:t>
            </a:r>
            <a:r>
              <a:rPr lang="en-US" dirty="0" smtClean="0"/>
              <a:t>- organisms that capture energy from sunlight or chemicals and convert it into forms          that living cells can use (create food).</a:t>
            </a:r>
          </a:p>
          <a:p>
            <a:pPr lvl="0"/>
            <a:r>
              <a:rPr lang="en-US" dirty="0" smtClean="0"/>
              <a:t>Primary Producers- another name for </a:t>
            </a:r>
            <a:r>
              <a:rPr lang="en-US" dirty="0" err="1" smtClean="0"/>
              <a:t>autotrophs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Primary Producers</a:t>
            </a:r>
            <a:endParaRPr lang="en-US" sz="4700" dirty="0"/>
          </a:p>
        </p:txBody>
      </p:sp>
      <p:pic>
        <p:nvPicPr>
          <p:cNvPr id="41986" name="Picture 2" descr="http://upload.wikimedia.org/wikipedia/commons/thumb/3/3f/Ferns02.jpg/220px-Ferns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81400"/>
            <a:ext cx="2095500" cy="2257425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thumb/f/f4/Leaf_1_web.jpg/300px-Leaf_1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81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Photosynthesis- plants use sunlight to convert carbon dioxide and water into oxygen &amp; carbohydrates (sugars).</a:t>
            </a:r>
          </a:p>
          <a:p>
            <a:pPr lvl="0"/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0"/>
            <a:r>
              <a:rPr lang="en-US" dirty="0" smtClean="0"/>
              <a:t> Plants are the main photosynthetic producers on land.</a:t>
            </a:r>
          </a:p>
          <a:p>
            <a:pPr lvl="0"/>
            <a:r>
              <a:rPr lang="en-US" dirty="0" smtClean="0"/>
              <a:t>Algae are the main photosynthetic producers in water.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Photosynthetic bacteria, most commonly </a:t>
            </a:r>
            <a:r>
              <a:rPr lang="en-US" dirty="0" err="1" smtClean="0">
                <a:latin typeface="Arial" charset="0"/>
                <a:cs typeface="Arial" charset="0"/>
              </a:rPr>
              <a:t>cyanobacteria</a:t>
            </a:r>
            <a:r>
              <a:rPr lang="en-US" dirty="0" smtClean="0">
                <a:latin typeface="Arial" charset="0"/>
                <a:cs typeface="Arial" charset="0"/>
              </a:rPr>
              <a:t>, are important primary producers in tidal flats and salt marshes.</a:t>
            </a:r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Energy from the Sun </a:t>
            </a:r>
            <a:endParaRPr lang="en-US" sz="4700" dirty="0"/>
          </a:p>
        </p:txBody>
      </p:sp>
      <p:pic>
        <p:nvPicPr>
          <p:cNvPr id="44034" name="Picture 2" descr="http://static.ddmcdn.com/gif/irrigation-photo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429000"/>
            <a:ext cx="332974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Chemosynthesis- chemical energy is used to produce carbohydrates.</a:t>
            </a:r>
          </a:p>
          <a:p>
            <a:pPr lvl="0"/>
            <a:r>
              <a:rPr lang="en-US" dirty="0" smtClean="0"/>
              <a:t> Mainly found deep down in the ocean where light is not present.</a:t>
            </a:r>
          </a:p>
          <a:p>
            <a:pPr lvl="0"/>
            <a:r>
              <a:rPr lang="en-US" dirty="0" smtClean="0"/>
              <a:t> Many live in deep sea ocean vents.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Life Without Light</a:t>
            </a:r>
            <a:endParaRPr lang="en-US" sz="4700" dirty="0"/>
          </a:p>
        </p:txBody>
      </p:sp>
      <p:pic>
        <p:nvPicPr>
          <p:cNvPr id="45058" name="Picture 2" descr="http://i.telegraph.co.uk/multimedia/archive/01870/blurred-tenticle-o_187064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38600"/>
            <a:ext cx="2341295" cy="2133600"/>
          </a:xfrm>
          <a:prstGeom prst="rect">
            <a:avLst/>
          </a:prstGeom>
          <a:noFill/>
        </p:spPr>
      </p:pic>
      <p:pic>
        <p:nvPicPr>
          <p:cNvPr id="45060" name="Picture 4" descr="http://4.bp.blogspot.com/-Yi2RFyyINkk/TayzciahB-I/AAAAAAAAE4U/o3yaCpxO7aA/s640/deep-sea-creatures-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2286000" cy="2133599"/>
          </a:xfrm>
          <a:prstGeom prst="rect">
            <a:avLst/>
          </a:prstGeom>
          <a:noFill/>
        </p:spPr>
      </p:pic>
      <p:pic>
        <p:nvPicPr>
          <p:cNvPr id="45062" name="Picture 6" descr="http://www.wineandbowties.com/wordpress/wp-content/uploads/2011/04/semenov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038600"/>
            <a:ext cx="224751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err="1" smtClean="0"/>
              <a:t>Heterotrophs</a:t>
            </a:r>
            <a:r>
              <a:rPr lang="en-US" dirty="0" smtClean="0"/>
              <a:t>-  organisms that are unable to create their own food and must acquire  energy from other organisms.</a:t>
            </a:r>
          </a:p>
          <a:p>
            <a:pPr lvl="0"/>
            <a:r>
              <a:rPr lang="en-US" dirty="0" smtClean="0"/>
              <a:t> Consumers- another  word for </a:t>
            </a:r>
            <a:r>
              <a:rPr lang="en-US" dirty="0" err="1" smtClean="0"/>
              <a:t>heterotrophs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Consumers</a:t>
            </a:r>
            <a:endParaRPr lang="en-US" sz="4700" dirty="0"/>
          </a:p>
        </p:txBody>
      </p:sp>
      <p:pic>
        <p:nvPicPr>
          <p:cNvPr id="46082" name="Picture 2" descr="http://click4biology.info/c4b/5/images/5.1/heterotro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57600"/>
            <a:ext cx="3276600" cy="2457450"/>
          </a:xfrm>
          <a:prstGeom prst="rect">
            <a:avLst/>
          </a:prstGeom>
          <a:noFill/>
        </p:spPr>
      </p:pic>
      <p:pic>
        <p:nvPicPr>
          <p:cNvPr id="46084" name="Picture 4" descr="http://images.nationalgeographic.com/wpf/media-live/photos/000/004/cache/cheetah_492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Herbivores</a:t>
            </a:r>
            <a:r>
              <a:rPr lang="en-US" dirty="0" smtClean="0"/>
              <a:t> – eat only plants (cows)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Carnivores</a:t>
            </a:r>
            <a:r>
              <a:rPr lang="en-US" dirty="0" smtClean="0"/>
              <a:t> (includes </a:t>
            </a:r>
            <a:r>
              <a:rPr lang="en-US" dirty="0" smtClean="0">
                <a:solidFill>
                  <a:srgbClr val="FFFF00"/>
                </a:solidFill>
              </a:rPr>
              <a:t>scavengers</a:t>
            </a:r>
            <a:r>
              <a:rPr lang="en-US" dirty="0" smtClean="0"/>
              <a:t>)– eat only animals (snakes)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Omnivores</a:t>
            </a:r>
            <a:r>
              <a:rPr lang="en-US" dirty="0" smtClean="0"/>
              <a:t> – eat both plants and animals (humans)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Detritivores</a:t>
            </a:r>
            <a:r>
              <a:rPr lang="en-US" dirty="0" smtClean="0"/>
              <a:t> – eat dead matter or wastes (earthworms)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Decomposers</a:t>
            </a:r>
            <a:r>
              <a:rPr lang="en-US" dirty="0" smtClean="0"/>
              <a:t> – break down organic matter (fungi) </a:t>
            </a:r>
          </a:p>
          <a:p>
            <a:r>
              <a:rPr lang="en-US" dirty="0" err="1" smtClean="0"/>
              <a:t>Detritivores</a:t>
            </a:r>
            <a:r>
              <a:rPr lang="en-US" dirty="0" smtClean="0"/>
              <a:t> &amp; Decomposers are also known as </a:t>
            </a:r>
            <a:r>
              <a:rPr lang="en-US" dirty="0" smtClean="0">
                <a:solidFill>
                  <a:srgbClr val="FFFF00"/>
                </a:solidFill>
              </a:rPr>
              <a:t>Saprophytes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Types of Consumers</a:t>
            </a:r>
            <a:endParaRPr lang="en-US" sz="4700" dirty="0"/>
          </a:p>
        </p:txBody>
      </p:sp>
      <p:pic>
        <p:nvPicPr>
          <p:cNvPr id="47106" name="Picture 2" descr="http://www.snakesandfrogs.com/scra/snakes/images/eastern_diamondback_rattlesnak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2552700" cy="1914525"/>
          </a:xfrm>
          <a:prstGeom prst="rect">
            <a:avLst/>
          </a:prstGeom>
          <a:noFill/>
        </p:spPr>
      </p:pic>
      <p:pic>
        <p:nvPicPr>
          <p:cNvPr id="47108" name="Picture 4" descr="http://upload.wikimedia.org/wikipedia/commons/4/44/Cow-IMG_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267200"/>
            <a:ext cx="2578100" cy="1933575"/>
          </a:xfrm>
          <a:prstGeom prst="rect">
            <a:avLst/>
          </a:prstGeom>
          <a:noFill/>
        </p:spPr>
      </p:pic>
      <p:pic>
        <p:nvPicPr>
          <p:cNvPr id="47110" name="Picture 6" descr="http://www.cheshirewildlifetrust.co.uk/IMAGES/watch_earthwo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267200"/>
            <a:ext cx="2590800" cy="189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pPr lvl="0"/>
            <a:r>
              <a:rPr lang="en-US" dirty="0" smtClean="0"/>
              <a:t>Organisms do not always stay in the categories they are placed in.</a:t>
            </a:r>
          </a:p>
          <a:p>
            <a:pPr lvl="0"/>
            <a:r>
              <a:rPr lang="en-US" dirty="0" smtClean="0"/>
              <a:t>Some animals like hyenas for example will scavenge if they need to.</a:t>
            </a:r>
          </a:p>
          <a:p>
            <a:pPr lvl="0"/>
            <a:r>
              <a:rPr lang="en-US" dirty="0" smtClean="0"/>
              <a:t>Energy and nutrients always move through the ecosystem so animals move between categories.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Beyond Consumer Categories</a:t>
            </a:r>
            <a:endParaRPr lang="en-US" sz="4700" dirty="0"/>
          </a:p>
        </p:txBody>
      </p:sp>
      <p:pic>
        <p:nvPicPr>
          <p:cNvPr id="48130" name="Picture 2" descr="http://images.nationalgeographic.com/wpf/media-live/photos/000/007/cache/spotted-hyena_720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810000" cy="314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3.1 What is Ecology?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8914" name="Picture 2" descr="http://www.deep-ecology-hub.com/image-files/shal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38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Biosphere- consists of all life on Earth and all parts of the Earth in which life exists, including land, water and the atmosphere.</a:t>
            </a:r>
          </a:p>
          <a:p>
            <a:pPr lvl="0"/>
            <a:r>
              <a:rPr lang="en-US" dirty="0" smtClean="0"/>
              <a:t>The biosphere extends from about 8 kilometers above Earth’s surface to as far as 11 kilometers below the surface of the ocean.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Studying Our Living Planet</a:t>
            </a:r>
            <a:endParaRPr lang="en-US" dirty="0"/>
          </a:p>
        </p:txBody>
      </p:sp>
      <p:pic>
        <p:nvPicPr>
          <p:cNvPr id="1026" name="Picture 2" descr="The Earth from space © 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038600"/>
            <a:ext cx="249760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Ecology- is the scientific study of interactions among organisms and between organisms and their physical environment.</a:t>
            </a:r>
          </a:p>
          <a:p>
            <a:pPr lvl="0"/>
            <a:r>
              <a:rPr lang="en-US" dirty="0" smtClean="0"/>
              <a:t>Organisms in the biosphere interact with one another and their environment.</a:t>
            </a:r>
          </a:p>
          <a:p>
            <a:r>
              <a:rPr lang="en-US" dirty="0" smtClean="0"/>
              <a:t>Interactions within the biosphere produce a web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interdependence</a:t>
            </a:r>
            <a:r>
              <a:rPr lang="en-US" dirty="0" smtClean="0"/>
              <a:t> between organisms and the environment in which they live.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Organisms respond to their environments and can change their environments, producing an ever-changing biosphere.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Science of Ecology</a:t>
            </a:r>
            <a:endParaRPr lang="en-US" dirty="0"/>
          </a:p>
        </p:txBody>
      </p:sp>
      <p:pic>
        <p:nvPicPr>
          <p:cNvPr id="27650" name="Picture 2" descr="http://www.ecology.gr/images/e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2019300" cy="2019300"/>
          </a:xfrm>
          <a:prstGeom prst="rect">
            <a:avLst/>
          </a:prstGeom>
          <a:noFill/>
        </p:spPr>
      </p:pic>
      <p:pic>
        <p:nvPicPr>
          <p:cNvPr id="27652" name="Picture 4" descr="http://www.toshiba.eu/newlighting/Global/Philosophy/en/ecology1.jpg?epslanguage=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265651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146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Economics is concerned with human interactions based on money and trade.</a:t>
            </a:r>
          </a:p>
          <a:p>
            <a:pPr lvl="0"/>
            <a:r>
              <a:rPr lang="en-US" dirty="0" smtClean="0"/>
              <a:t>The Greek word </a:t>
            </a:r>
            <a:r>
              <a:rPr lang="en-US" i="1" dirty="0" err="1" smtClean="0"/>
              <a:t>oikos</a:t>
            </a:r>
            <a:r>
              <a:rPr lang="en-US" dirty="0" smtClean="0"/>
              <a:t> is the root of the word </a:t>
            </a:r>
            <a:r>
              <a:rPr lang="en-US" i="1" dirty="0" smtClean="0"/>
              <a:t>economics.</a:t>
            </a:r>
            <a:endParaRPr lang="en-US" dirty="0" smtClean="0"/>
          </a:p>
          <a:p>
            <a:pPr lvl="0"/>
            <a:r>
              <a:rPr lang="en-US" dirty="0" smtClean="0"/>
              <a:t>Humans live in the biosphere and depend on ecological processes to provide essentials to be bought and sold or traded.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Ecology and Economics</a:t>
            </a:r>
            <a:endParaRPr lang="en-US" sz="4700" dirty="0"/>
          </a:p>
        </p:txBody>
      </p:sp>
      <p:pic>
        <p:nvPicPr>
          <p:cNvPr id="28674" name="Picture 2" descr="swampdol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62400"/>
            <a:ext cx="2889846" cy="2155825"/>
          </a:xfrm>
          <a:prstGeom prst="rect">
            <a:avLst/>
          </a:prstGeom>
          <a:noFill/>
        </p:spPr>
      </p:pic>
      <p:sp>
        <p:nvSpPr>
          <p:cNvPr id="28676" name="AutoShape 4" descr="http://courses.moodleshare.com/file.php/127/economics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courses.moodleshare.com/file.php/127/economic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395243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Individual </a:t>
            </a:r>
            <a:r>
              <a:rPr lang="en-US" dirty="0" smtClean="0">
                <a:solidFill>
                  <a:srgbClr val="FFFF00"/>
                </a:solidFill>
              </a:rPr>
              <a:t>organism</a:t>
            </a:r>
          </a:p>
          <a:p>
            <a:pPr lvl="0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Species</a:t>
            </a:r>
            <a:r>
              <a:rPr lang="en-US" dirty="0" smtClean="0"/>
              <a:t> –members of the same type of organism which must be capable of reproducing fertile offspring with each other.</a:t>
            </a:r>
          </a:p>
          <a:p>
            <a:pPr lvl="0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Population</a:t>
            </a:r>
            <a:r>
              <a:rPr lang="en-US" dirty="0" smtClean="0"/>
              <a:t> – a group of organisms that belong to the same species and live in the same defined geographical area. </a:t>
            </a:r>
          </a:p>
          <a:p>
            <a:pPr lvl="0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Community</a:t>
            </a:r>
            <a:r>
              <a:rPr lang="en-US" dirty="0" smtClean="0"/>
              <a:t> – the collection of all the different populations that live together  in the same defined geographical area.</a:t>
            </a:r>
          </a:p>
          <a:p>
            <a:pPr lvl="0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Ecosystem</a:t>
            </a:r>
            <a:r>
              <a:rPr lang="en-US" dirty="0" smtClean="0"/>
              <a:t> – a community plus the non-living physical environment in which they live.</a:t>
            </a:r>
          </a:p>
          <a:p>
            <a:pPr lvl="0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Biome</a:t>
            </a:r>
            <a:r>
              <a:rPr lang="en-US" dirty="0" smtClean="0"/>
              <a:t> – group of ecosystems with the same climate and similar dominant communities.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Biosphere</a:t>
            </a:r>
            <a:r>
              <a:rPr lang="en-US" dirty="0" smtClean="0"/>
              <a:t> – the combination of all of earth’s biomes, in other words, the entire living planet.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Levels of  Ecological Organization</a:t>
            </a:r>
            <a:endParaRPr lang="en-US" sz="4700" dirty="0"/>
          </a:p>
        </p:txBody>
      </p:sp>
      <p:pic>
        <p:nvPicPr>
          <p:cNvPr id="29700" name="Picture 4" descr="http://2.bp.blogspot.com/-MhVPZ2_wT6o/TaGxNfPl96I/AAAAAAAAArk/xJ4uWZXTJpM/s1600/environment_volunteering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64000" cy="2819400"/>
          </a:xfrm>
          <a:prstGeom prst="rect">
            <a:avLst/>
          </a:prstGeom>
          <a:noFill/>
        </p:spPr>
      </p:pic>
      <p:pic>
        <p:nvPicPr>
          <p:cNvPr id="29702" name="Picture 6" descr="http://www.nwf.org/~/media/Content/Maps%20Graphs%20and%20Charts/Plants/Healthy%20Coral%20Reef.ashx?w=300&amp;h=253&amp;a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19600"/>
            <a:ext cx="2247900" cy="1895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28800"/>
          </a:xfrm>
        </p:spPr>
        <p:txBody>
          <a:bodyPr/>
          <a:lstStyle/>
          <a:p>
            <a:pPr lvl="0"/>
            <a:r>
              <a:rPr lang="en-US" dirty="0" smtClean="0"/>
              <a:t>Environmental conditions include biotic and </a:t>
            </a:r>
            <a:r>
              <a:rPr lang="en-US" dirty="0" err="1" smtClean="0"/>
              <a:t>abiotic</a:t>
            </a:r>
            <a:r>
              <a:rPr lang="en-US" dirty="0" smtClean="0"/>
              <a:t> factors.</a:t>
            </a:r>
          </a:p>
          <a:p>
            <a:pPr lvl="0"/>
            <a:r>
              <a:rPr lang="en-US" dirty="0" smtClean="0"/>
              <a:t>The word environment refers to all conditions surrounding an organism.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Biotic and </a:t>
            </a: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endParaRPr lang="en-US" dirty="0"/>
          </a:p>
        </p:txBody>
      </p:sp>
      <p:pic>
        <p:nvPicPr>
          <p:cNvPr id="30722" name="Picture 2" descr="http://ec.europa.eu/europeaid/where/asia/regional-cooperation/environment/images/environmen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9000"/>
            <a:ext cx="6934200" cy="27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09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Biotic factor- any living part in the environment with which an organism might interact.</a:t>
            </a:r>
          </a:p>
          <a:p>
            <a:pPr lvl="0"/>
            <a:r>
              <a:rPr lang="en-US" dirty="0" smtClean="0"/>
              <a:t>The biological influences on organisms are called biotic factors.</a:t>
            </a:r>
          </a:p>
          <a:p>
            <a:pPr lvl="0"/>
            <a:r>
              <a:rPr lang="en-US" dirty="0" smtClean="0"/>
              <a:t>Ex: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Biotic factors relating to a bullfrog might include algae it eats as a tadpole, the herons that eat bullfrogs, and other species competing for food or space.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Biotic Factors</a:t>
            </a:r>
            <a:endParaRPr lang="en-US" sz="4700" dirty="0"/>
          </a:p>
        </p:txBody>
      </p:sp>
      <p:pic>
        <p:nvPicPr>
          <p:cNvPr id="31746" name="Picture 2" descr="http://2.bp.blogspot.com/--O1Hmo9dLNk/TjDHly93ELI/AAAAAAAAAC8/4Y3YZfX3Gzk/s400/her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2272475" cy="2463387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commons/a/aa/North-American-bullfro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14800"/>
            <a:ext cx="2467965" cy="1910056"/>
          </a:xfrm>
          <a:prstGeom prst="rect">
            <a:avLst/>
          </a:prstGeom>
          <a:noFill/>
        </p:spPr>
      </p:pic>
      <p:pic>
        <p:nvPicPr>
          <p:cNvPr id="31750" name="Picture 6" descr="http://4.bp.blogspot.com/-C_pYB-uDY7o/TWCCBILQLvI/AAAAAAAAA7A/kDC2p014PbU/s1600/003dragonflyDM_468x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33800"/>
            <a:ext cx="2387003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86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err="1" smtClean="0"/>
              <a:t>Abiotic</a:t>
            </a:r>
            <a:r>
              <a:rPr lang="en-US" dirty="0" smtClean="0"/>
              <a:t> Factor- any nonliving part in the environment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latin typeface="Arial" charset="0"/>
                <a:cs typeface="Arial" charset="0"/>
              </a:rPr>
              <a:t>such as sunlight, heat, precipitation, humidity, wind or water currents, soil type, etc.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Physical components of an ecosystem are called </a:t>
            </a:r>
            <a:r>
              <a:rPr lang="en-US" dirty="0" err="1" smtClean="0"/>
              <a:t>abiotic</a:t>
            </a:r>
            <a:r>
              <a:rPr lang="en-US" dirty="0" smtClean="0"/>
              <a:t>  factors.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lvl="0"/>
            <a:r>
              <a:rPr lang="en-US" dirty="0" smtClean="0">
                <a:latin typeface="Arial" charset="0"/>
                <a:cs typeface="Arial" charset="0"/>
              </a:rPr>
              <a:t>For example, a bullfrog could be affected by </a:t>
            </a:r>
            <a:r>
              <a:rPr lang="en-US" dirty="0" err="1" smtClean="0">
                <a:latin typeface="Arial" charset="0"/>
                <a:cs typeface="Arial" charset="0"/>
              </a:rPr>
              <a:t>abiotic</a:t>
            </a:r>
            <a:r>
              <a:rPr lang="en-US" dirty="0" smtClean="0">
                <a:latin typeface="Arial" charset="0"/>
                <a:cs typeface="Arial" charset="0"/>
              </a:rPr>
              <a:t> factors such as water availability, temperature, and humidity.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err="1" smtClean="0"/>
              <a:t>Abiotic</a:t>
            </a:r>
            <a:r>
              <a:rPr lang="en-US" sz="4700" dirty="0" smtClean="0"/>
              <a:t> factors</a:t>
            </a:r>
            <a:endParaRPr lang="en-US" sz="4700" dirty="0"/>
          </a:p>
        </p:txBody>
      </p:sp>
      <p:pic>
        <p:nvPicPr>
          <p:cNvPr id="32770" name="Picture 2" descr="http://www.fcps.edu/islandcreekes/ecology/Habitat/Pond/pon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733800"/>
            <a:ext cx="3848100" cy="2567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454</TotalTime>
  <Words>707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CHAPTER 3 THE BIOSPHERE</vt:lpstr>
      <vt:lpstr>3.1 What is Ecology?  </vt:lpstr>
      <vt:lpstr>Studying Our Living Planet</vt:lpstr>
      <vt:lpstr> The Science of Ecology</vt:lpstr>
      <vt:lpstr> Ecology and Economics</vt:lpstr>
      <vt:lpstr> Levels of  Ecological Organization</vt:lpstr>
      <vt:lpstr> Biotic and Abiotic Factors</vt:lpstr>
      <vt:lpstr> Biotic Factors</vt:lpstr>
      <vt:lpstr> Abiotic factors</vt:lpstr>
      <vt:lpstr> Biotic and Abiotic Factors Together</vt:lpstr>
      <vt:lpstr>3.2 Energy, Producers, and Consumers </vt:lpstr>
      <vt:lpstr> Primary Producers</vt:lpstr>
      <vt:lpstr> Energy from the Sun </vt:lpstr>
      <vt:lpstr> Life Without Light</vt:lpstr>
      <vt:lpstr> Consumers</vt:lpstr>
      <vt:lpstr> Types of Consumers</vt:lpstr>
      <vt:lpstr> Beyond Consumer Categories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THE BIOSPHERE</dc:title>
  <dc:creator>Tom</dc:creator>
  <cp:lastModifiedBy>David</cp:lastModifiedBy>
  <cp:revision>56</cp:revision>
  <dcterms:created xsi:type="dcterms:W3CDTF">2012-04-22T16:17:27Z</dcterms:created>
  <dcterms:modified xsi:type="dcterms:W3CDTF">2012-09-07T00:44:48Z</dcterms:modified>
</cp:coreProperties>
</file>