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95" r:id="rId8"/>
    <p:sldId id="285" r:id="rId9"/>
    <p:sldId id="286" r:id="rId10"/>
    <p:sldId id="29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E125E9-9157-4CCA-9BBE-2EFEE6F477C6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19A6E6-7DE8-4A3C-873A-4B81D1CAB8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3.3 Energy Flow in Ecosystems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0180" name="Picture 4" descr="http://www.ftexploring.com/ftimages4/fdcha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91000"/>
            <a:ext cx="2819400" cy="202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Biological Processes-</a:t>
            </a:r>
            <a:r>
              <a:rPr lang="en-US" dirty="0" smtClean="0"/>
              <a:t> </a:t>
            </a:r>
            <a:r>
              <a:rPr lang="en-US" dirty="0" smtClean="0"/>
              <a:t>consist of any and all activities performed by living organisms such as eating, breathing, “burning” food, and eliminating waste.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Geological Processes- </a:t>
            </a:r>
            <a:r>
              <a:rPr lang="en-US" dirty="0" smtClean="0"/>
              <a:t>include volcanic eruptions, the formation and breakdown of rock, and major movement of matter within and below the earth’s surface.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Chemical and Physical Processes- </a:t>
            </a:r>
            <a:r>
              <a:rPr lang="en-US" dirty="0" smtClean="0"/>
              <a:t> </a:t>
            </a:r>
            <a:r>
              <a:rPr lang="en-US" dirty="0" err="1" smtClean="0"/>
              <a:t>incl</a:t>
            </a:r>
            <a:r>
              <a:rPr lang="en-US" dirty="0" smtClean="0"/>
              <a:t>--</a:t>
            </a:r>
            <a:r>
              <a:rPr lang="en-US" dirty="0" err="1" smtClean="0"/>
              <a:t>ude</a:t>
            </a:r>
            <a:r>
              <a:rPr lang="en-US" dirty="0" smtClean="0"/>
              <a:t> the formation of clouds and precipitation, the flow of running water, and the action of lightning.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Human Activity- </a:t>
            </a:r>
            <a:r>
              <a:rPr lang="en-US" dirty="0" smtClean="0"/>
              <a:t>mining and burning of fossil fuels, clearing of land for building and farming, and the use of fertilizers.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/>
          <a:lstStyle/>
          <a:p>
            <a:pPr lvl="0"/>
            <a:r>
              <a:rPr lang="en-US" dirty="0" smtClean="0"/>
              <a:t>Water continuously moves between the oceans, atmosphere, and land.</a:t>
            </a:r>
          </a:p>
          <a:p>
            <a:pPr lvl="0"/>
            <a:r>
              <a:rPr lang="en-US" dirty="0" smtClean="0"/>
              <a:t>Water is </a:t>
            </a:r>
            <a:r>
              <a:rPr lang="en-US" dirty="0" err="1" smtClean="0"/>
              <a:t>evaporated,condensed</a:t>
            </a:r>
            <a:r>
              <a:rPr lang="en-US" dirty="0" smtClean="0"/>
              <a:t>, </a:t>
            </a:r>
            <a:r>
              <a:rPr lang="en-US" dirty="0" smtClean="0"/>
              <a:t>precipitated, and then goes through the cycle again and again.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Cycle (Hydrologic)</a:t>
            </a:r>
            <a:endParaRPr lang="en-US" dirty="0"/>
          </a:p>
        </p:txBody>
      </p:sp>
      <p:pic>
        <p:nvPicPr>
          <p:cNvPr id="59394" name="Picture 2" descr="http://maps.unomaha.edu/maher/GEOL1010/lecture5/USGSwater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76600"/>
            <a:ext cx="4648200" cy="323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Nutrients- chemical substances that organisms need to sustain life.</a:t>
            </a:r>
          </a:p>
          <a:p>
            <a:pPr lvl="0"/>
            <a:r>
              <a:rPr lang="en-US" dirty="0" smtClean="0"/>
              <a:t>Every organism needs nutrients to survive.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Cycles</a:t>
            </a:r>
            <a:endParaRPr lang="en-US" dirty="0"/>
          </a:p>
        </p:txBody>
      </p:sp>
      <p:pic>
        <p:nvPicPr>
          <p:cNvPr id="60418" name="Picture 2" descr="http://www.2food4kids.com/blog/wp-content/uploads/Pyramdl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971800"/>
            <a:ext cx="4114800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Carbon is a major component of all organic compounds.</a:t>
            </a:r>
          </a:p>
          <a:p>
            <a:pPr lvl="0"/>
            <a:r>
              <a:rPr lang="en-US" dirty="0" smtClean="0"/>
              <a:t>Some carbon containing compounds that were once part of ancient forests have been buried and transformed by geological processes.</a:t>
            </a:r>
          </a:p>
          <a:p>
            <a:pPr lvl="0"/>
            <a:r>
              <a:rPr lang="en-US" dirty="0" smtClean="0"/>
              <a:t>Geologic forces can turn accumulated carbon into carbon-containing rocks or fossil fuels.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Carbon Cycle</a:t>
            </a:r>
            <a:endParaRPr lang="en-US" dirty="0"/>
          </a:p>
        </p:txBody>
      </p:sp>
      <p:pic>
        <p:nvPicPr>
          <p:cNvPr id="61442" name="Picture 2" descr="http://eo.ucar.edu/kids/green/images/carboncycle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Nitrogen gas (N</a:t>
            </a:r>
            <a:r>
              <a:rPr lang="en-US" baseline="-25000" dirty="0" smtClean="0"/>
              <a:t>2</a:t>
            </a:r>
            <a:r>
              <a:rPr lang="en-US" dirty="0" smtClean="0"/>
              <a:t>) – 78 % of earth’s atmosphere.</a:t>
            </a:r>
          </a:p>
          <a:p>
            <a:pPr lvl="0"/>
            <a:r>
              <a:rPr lang="en-US" dirty="0" smtClean="0"/>
              <a:t>Nitrogen fixers (special bacteria) incorporate  N</a:t>
            </a:r>
            <a:r>
              <a:rPr lang="en-US" baseline="-25000" dirty="0" smtClean="0"/>
              <a:t>2 </a:t>
            </a:r>
            <a:r>
              <a:rPr lang="en-US" dirty="0" smtClean="0"/>
              <a:t> gas into nitrogen based compounds </a:t>
            </a:r>
          </a:p>
          <a:p>
            <a:pPr lvl="0"/>
            <a:r>
              <a:rPr lang="en-US" dirty="0" smtClean="0"/>
              <a:t>Decomposers break down dead matter and release nitrogen  containing compounds into the soil (or water). </a:t>
            </a:r>
          </a:p>
          <a:p>
            <a:pPr lvl="0"/>
            <a:r>
              <a:rPr lang="en-US" dirty="0" err="1" smtClean="0"/>
              <a:t>Denitrification</a:t>
            </a:r>
            <a:r>
              <a:rPr lang="en-US" dirty="0" smtClean="0"/>
              <a:t> – bacteria convert nitrates back to N</a:t>
            </a:r>
            <a:r>
              <a:rPr lang="en-US" baseline="-25000" dirty="0" smtClean="0"/>
              <a:t>2</a:t>
            </a:r>
            <a:r>
              <a:rPr lang="en-US" dirty="0" smtClean="0"/>
              <a:t> gas.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Cycle</a:t>
            </a:r>
            <a:endParaRPr lang="en-US" dirty="0"/>
          </a:p>
        </p:txBody>
      </p:sp>
      <p:pic>
        <p:nvPicPr>
          <p:cNvPr id="62468" name="Picture 4" descr="http://www.rothamsted.ac.uk/Content/JourneyCentreEarth/images/Nitrogen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283075" cy="428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pPr lvl="0"/>
            <a:r>
              <a:rPr lang="en-US" dirty="0" smtClean="0"/>
              <a:t>Phosphorus is found in rocks and ocean sediments.</a:t>
            </a:r>
          </a:p>
          <a:p>
            <a:pPr lvl="0"/>
            <a:r>
              <a:rPr lang="en-US" dirty="0" smtClean="0"/>
              <a:t>Forms a part of vital molecules such as DNA and RNA.</a:t>
            </a:r>
          </a:p>
          <a:p>
            <a:pPr lvl="0"/>
            <a:r>
              <a:rPr lang="en-US" dirty="0" smtClean="0"/>
              <a:t>As rocks gradually wear down, phosphorus is released.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 cycle</a:t>
            </a:r>
            <a:endParaRPr lang="en-US" dirty="0"/>
          </a:p>
        </p:txBody>
      </p:sp>
      <p:pic>
        <p:nvPicPr>
          <p:cNvPr id="63492" name="Picture 4" descr="http://bioweb.wku.edu/faculty/ameier/phos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134" y="2133600"/>
            <a:ext cx="393831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/>
          <a:lstStyle/>
          <a:p>
            <a:r>
              <a:rPr lang="en-US" dirty="0" smtClean="0"/>
              <a:t>Limiting nutrient – is either scarce or cycles slowly in an </a:t>
            </a:r>
            <a:r>
              <a:rPr lang="en-US" dirty="0" smtClean="0"/>
              <a:t>ecosystem and whose supply limits productivity.</a:t>
            </a:r>
            <a:endParaRPr lang="en-US" dirty="0" smtClean="0"/>
          </a:p>
          <a:p>
            <a:pPr lvl="0"/>
            <a:r>
              <a:rPr lang="en-US" dirty="0" smtClean="0"/>
              <a:t>Even if ample sunlight and water are available the primary productivity of an ecosystem may be limited by the availability of nutrients.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Nutrient Limitation</a:t>
            </a:r>
            <a:endParaRPr lang="en-US" sz="4700" dirty="0"/>
          </a:p>
        </p:txBody>
      </p:sp>
      <p:pic>
        <p:nvPicPr>
          <p:cNvPr id="64514" name="Picture 2" descr="http://www.emeraldecocity.com/Pictures/Dried%20Up%20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0"/>
            <a:ext cx="2437415" cy="2619375"/>
          </a:xfrm>
          <a:prstGeom prst="rect">
            <a:avLst/>
          </a:prstGeom>
          <a:noFill/>
        </p:spPr>
      </p:pic>
      <p:pic>
        <p:nvPicPr>
          <p:cNvPr id="64516" name="Picture 4" descr="http://static.panoramio.com/photos/original/5257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3441402" cy="228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growth of crop plants is typically limited by one or more of the nutrients that must be taken up by plants through their roots.</a:t>
            </a:r>
          </a:p>
          <a:p>
            <a:pPr lvl="0"/>
            <a:r>
              <a:rPr lang="en-US" dirty="0" smtClean="0"/>
              <a:t>Most fertilizers contain large amounts of nitrogen, phosphorus, and potassium.</a:t>
            </a:r>
          </a:p>
          <a:p>
            <a:pPr lvl="0"/>
            <a:r>
              <a:rPr lang="en-US" dirty="0" smtClean="0"/>
              <a:t>All nutrient cycles work together like gears.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Nutrient Limitation in Soil</a:t>
            </a:r>
            <a:endParaRPr lang="en-US" sz="4700" dirty="0"/>
          </a:p>
        </p:txBody>
      </p:sp>
      <p:pic>
        <p:nvPicPr>
          <p:cNvPr id="65540" name="Picture 4" descr="http://www.mysciencebox.org/files/images/Soil%20profile%20Talbo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2811188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743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open oceans of the world are nutrient-poor compared to many land areas</a:t>
            </a:r>
            <a:r>
              <a:rPr lang="en-US" dirty="0" smtClean="0"/>
              <a:t>. Nitrogen is often the limiting nutrient in marine environments and phosphorus is normally the limiting nutrient in aquatic environments.</a:t>
            </a:r>
            <a:endParaRPr lang="en-US" dirty="0" smtClean="0"/>
          </a:p>
          <a:p>
            <a:pPr lvl="0"/>
            <a:r>
              <a:rPr lang="en-US" dirty="0" smtClean="0"/>
              <a:t>After heavy rains aquatic systems can receive large levels of nutrients.</a:t>
            </a:r>
          </a:p>
          <a:p>
            <a:pPr lvl="0"/>
            <a:r>
              <a:rPr lang="en-US" dirty="0" smtClean="0"/>
              <a:t>Algae blooms are when algae covers the water’s surface and disrupt the functioning of an ecosystem.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Nutrient Limitations in Aquatic Ecosystems</a:t>
            </a:r>
            <a:endParaRPr lang="en-US" dirty="0"/>
          </a:p>
        </p:txBody>
      </p:sp>
      <p:pic>
        <p:nvPicPr>
          <p:cNvPr id="66562" name="Picture 2" descr="http://oceanservice.noaa.gov/hazards/hab/h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0"/>
            <a:ext cx="5418467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47800"/>
          </a:xfrm>
        </p:spPr>
        <p:txBody>
          <a:bodyPr/>
          <a:lstStyle/>
          <a:p>
            <a:pPr lvl="0"/>
            <a:r>
              <a:rPr lang="en-US" dirty="0" smtClean="0"/>
              <a:t>Food Chain- series of steps in which organisms transfer energy by eating or being eaten.</a:t>
            </a:r>
          </a:p>
          <a:p>
            <a:pPr lvl="0"/>
            <a:r>
              <a:rPr lang="en-US" dirty="0" smtClean="0"/>
              <a:t>Phytoplankton- mixtures of floating algae.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Food Chains and Food Webs</a:t>
            </a:r>
            <a:endParaRPr lang="en-US" sz="4700" dirty="0"/>
          </a:p>
        </p:txBody>
      </p:sp>
      <p:pic>
        <p:nvPicPr>
          <p:cNvPr id="49156" name="Picture 4" descr="http://3.bp.blogspot.com/-aY1c_lZNQdg/TZl6krJ2b0I/AAAAAAAABpk/vITVVKnM7HI/s1600/food-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85775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Food Web- a network of feeding </a:t>
            </a:r>
            <a:r>
              <a:rPr lang="en-US" dirty="0" smtClean="0"/>
              <a:t>interactions in an ecosystem .</a:t>
            </a:r>
            <a:endParaRPr lang="en-US" dirty="0" smtClean="0"/>
          </a:p>
          <a:p>
            <a:pPr lvl="0"/>
            <a:r>
              <a:rPr lang="en-US" dirty="0" smtClean="0"/>
              <a:t>Food webs contain numerous food chains within them.</a:t>
            </a:r>
          </a:p>
          <a:p>
            <a:pPr lvl="0"/>
            <a:r>
              <a:rPr lang="en-US" dirty="0" smtClean="0"/>
              <a:t>Many organisms die without being eaten so decomposers and </a:t>
            </a:r>
            <a:r>
              <a:rPr lang="en-US" dirty="0" err="1" smtClean="0"/>
              <a:t>detritivores</a:t>
            </a:r>
            <a:r>
              <a:rPr lang="en-US" dirty="0" smtClean="0"/>
              <a:t> play a big role.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Food Webs</a:t>
            </a:r>
            <a:endParaRPr lang="en-US" sz="4700" dirty="0"/>
          </a:p>
        </p:txBody>
      </p:sp>
      <p:pic>
        <p:nvPicPr>
          <p:cNvPr id="52226" name="Picture 2" descr="http://www.geographyalltheway.com/ib_geography/ib_ecosystems/imagesetc/food_we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363855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67000"/>
          </a:xfrm>
        </p:spPr>
        <p:txBody>
          <a:bodyPr/>
          <a:lstStyle/>
          <a:p>
            <a:pPr lvl="0"/>
            <a:r>
              <a:rPr lang="en-US" dirty="0" smtClean="0"/>
              <a:t>It is difficult to determine how food webs will react to changes in the environment.</a:t>
            </a:r>
          </a:p>
          <a:p>
            <a:pPr lvl="0"/>
            <a:r>
              <a:rPr lang="en-US" dirty="0" smtClean="0"/>
              <a:t>Natural disasters also play a huge role in food web disturbances.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700" dirty="0" smtClean="0"/>
              <a:t>Food Webs and Disturbance</a:t>
            </a:r>
            <a:endParaRPr lang="en-US" sz="4700" dirty="0"/>
          </a:p>
        </p:txBody>
      </p:sp>
      <p:pic>
        <p:nvPicPr>
          <p:cNvPr id="53250" name="Picture 2" descr="http://www.chattcougar.com/speculator/wp-content/uploads/2012/02/natural-disaster-photography-3-500x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0"/>
            <a:ext cx="2997200" cy="1996135"/>
          </a:xfrm>
          <a:prstGeom prst="rect">
            <a:avLst/>
          </a:prstGeom>
          <a:noFill/>
        </p:spPr>
      </p:pic>
      <p:pic>
        <p:nvPicPr>
          <p:cNvPr id="53252" name="Picture 4" descr="http://geology.com/hurricanes/named-hurricane-fr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343400"/>
            <a:ext cx="2819400" cy="200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 smtClean="0"/>
              <a:t>Trophic</a:t>
            </a:r>
            <a:r>
              <a:rPr lang="en-US" dirty="0" smtClean="0"/>
              <a:t> level-  each step in a food chain or food web.</a:t>
            </a:r>
          </a:p>
          <a:p>
            <a:pPr lvl="0"/>
            <a:r>
              <a:rPr lang="en-US" dirty="0" smtClean="0"/>
              <a:t>Ecological Pyramids-  show the relative amount of matter or energy contained within each </a:t>
            </a:r>
            <a:r>
              <a:rPr lang="en-US" dirty="0" err="1" smtClean="0"/>
              <a:t>trophic</a:t>
            </a:r>
            <a:r>
              <a:rPr lang="en-US" dirty="0" smtClean="0"/>
              <a:t> level in a food chain or food web.</a:t>
            </a:r>
          </a:p>
          <a:p>
            <a:pPr lv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RULE of TEN</a:t>
            </a:r>
            <a:r>
              <a:rPr lang="en-US" dirty="0" smtClean="0"/>
              <a:t>- only 10% of the total energy available in a </a:t>
            </a:r>
            <a:r>
              <a:rPr lang="en-US" dirty="0" err="1" smtClean="0"/>
              <a:t>trophic</a:t>
            </a:r>
            <a:r>
              <a:rPr lang="en-US" dirty="0" smtClean="0"/>
              <a:t> level makes it to the next level above it.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Trophic</a:t>
            </a:r>
            <a:r>
              <a:rPr lang="en-US" dirty="0" smtClean="0"/>
              <a:t> levels and Ecological Pyramids</a:t>
            </a:r>
            <a:endParaRPr lang="en-US" dirty="0"/>
          </a:p>
        </p:txBody>
      </p:sp>
      <p:pic>
        <p:nvPicPr>
          <p:cNvPr id="54274" name="Picture 2" descr="http://www.falconsbarcelona.net/Falco11/Theme/foto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133600"/>
            <a:ext cx="4098198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different types of ecological pyramids:  pyramids of energy, pyramids of biomass, and pyramids of numbers.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Ecological Pyramids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1" y="3429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Pyramids of energy</a:t>
            </a:r>
            <a:r>
              <a:rPr lang="en-US" sz="2000" dirty="0" smtClean="0"/>
              <a:t> show the relative amount of energy available at each </a:t>
            </a:r>
            <a:r>
              <a:rPr lang="en-US" sz="2000" dirty="0" err="1" smtClean="0"/>
              <a:t>trophic</a:t>
            </a:r>
            <a:r>
              <a:rPr lang="en-US" sz="2000" dirty="0" smtClean="0"/>
              <a:t> level</a:t>
            </a:r>
            <a:endParaRPr lang="en-US" sz="2000" dirty="0"/>
          </a:p>
        </p:txBody>
      </p:sp>
      <p:pic>
        <p:nvPicPr>
          <p:cNvPr id="8" name="Picture 2" descr="http://click4biology.info/c4b/5/images/5.1/pyrener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3162300" cy="273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Pyramids of Biomass</a:t>
            </a:r>
            <a:r>
              <a:rPr lang="en-US" sz="2400" dirty="0" smtClean="0"/>
              <a:t> show </a:t>
            </a:r>
            <a:r>
              <a:rPr lang="en-US" sz="2400" dirty="0" smtClean="0"/>
              <a:t>the total amount of living </a:t>
            </a:r>
            <a:r>
              <a:rPr lang="en-US" sz="2400" dirty="0" smtClean="0"/>
              <a:t>matter at each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</a:t>
            </a:r>
          </a:p>
          <a:p>
            <a:pPr lvl="0">
              <a:buFont typeface="Arial" pitchFamily="34" charset="0"/>
              <a:buChar char="•"/>
            </a:pP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US" sz="2400" dirty="0" smtClean="0"/>
              <a:t>The amount of biomass a given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 can support is determined, in part, by the amount of energy available at that particular level.                    </a:t>
            </a: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5800" y="3276600"/>
            <a:ext cx="42672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FF00"/>
                </a:solidFill>
              </a:rPr>
              <a:t>pyramid of numbers </a:t>
            </a:r>
            <a:r>
              <a:rPr lang="en-US" sz="2400" dirty="0" smtClean="0"/>
              <a:t>shows the relative number of individual organisms at each </a:t>
            </a:r>
            <a:r>
              <a:rPr lang="en-US" sz="2400" dirty="0" err="1" smtClean="0"/>
              <a:t>trophic</a:t>
            </a:r>
            <a:r>
              <a:rPr lang="en-US" sz="2400" dirty="0" smtClean="0"/>
              <a:t> level in an ecosystem.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2" descr="http://www.falconsbarcelona.net/Falco11/Theme/fotos/image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3793398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3.4 Cycles of Matter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 descr="http://www.freestockphotos.biz/pictures/3/3575/re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2796598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Unlike the one-way flow of energy, matter is recycled within and between ecosystems.</a:t>
            </a:r>
          </a:p>
          <a:p>
            <a:pPr lvl="0"/>
            <a:r>
              <a:rPr lang="en-US" dirty="0" smtClean="0"/>
              <a:t>Biogeochemical </a:t>
            </a:r>
            <a:r>
              <a:rPr lang="en-US" dirty="0" smtClean="0"/>
              <a:t>Cycles- elements pass from one organism to another and among parts of the biosphere through closed </a:t>
            </a:r>
            <a:r>
              <a:rPr lang="en-US" dirty="0" smtClean="0"/>
              <a:t>loops powered by the flow of energy.</a:t>
            </a:r>
            <a:endParaRPr lang="en-US" dirty="0" smtClean="0"/>
          </a:p>
          <a:p>
            <a:pPr lvl="0"/>
            <a:r>
              <a:rPr lang="en-US" dirty="0" smtClean="0"/>
              <a:t>Processes involved in the biogeochemical cycle are biological processes, geological processes </a:t>
            </a:r>
            <a:r>
              <a:rPr lang="en-US" dirty="0" smtClean="0"/>
              <a:t>, and </a:t>
            </a:r>
            <a:r>
              <a:rPr lang="en-US" dirty="0" smtClean="0"/>
              <a:t>chemical </a:t>
            </a:r>
            <a:r>
              <a:rPr lang="en-US" dirty="0" smtClean="0"/>
              <a:t>processes.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in the Biosphere</a:t>
            </a:r>
            <a:endParaRPr lang="en-US" dirty="0"/>
          </a:p>
        </p:txBody>
      </p:sp>
      <p:pic>
        <p:nvPicPr>
          <p:cNvPr id="56324" name="Picture 4" descr="http://us.cdn3.123rf.com/168nwm/headoff/headoff0908/headoff090800005/5327033-a-colourful-circular-arrow-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276600" cy="362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649</TotalTime>
  <Words>751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3.3 Energy Flow in Ecosystems </vt:lpstr>
      <vt:lpstr> Food Chains and Food Webs</vt:lpstr>
      <vt:lpstr> Food Webs</vt:lpstr>
      <vt:lpstr> Food Webs and Disturbance</vt:lpstr>
      <vt:lpstr> Trophic levels and Ecological Pyramids</vt:lpstr>
      <vt:lpstr>Ecological Pyramids</vt:lpstr>
      <vt:lpstr>Slide 7</vt:lpstr>
      <vt:lpstr>3.4 Cycles of Matter </vt:lpstr>
      <vt:lpstr>Recycling in the Biosphere</vt:lpstr>
      <vt:lpstr>Slide 10</vt:lpstr>
      <vt:lpstr>The Water Cycle (Hydrologic)</vt:lpstr>
      <vt:lpstr>Nutrient Cycles</vt:lpstr>
      <vt:lpstr>The Carbon Cycle</vt:lpstr>
      <vt:lpstr>The Nitrogen Cycle</vt:lpstr>
      <vt:lpstr>Phosphorus cycle</vt:lpstr>
      <vt:lpstr> Nutrient Limitation</vt:lpstr>
      <vt:lpstr> Nutrient Limitation in Soil</vt:lpstr>
      <vt:lpstr> Nutrient Limitations in Aquatic Ecosystems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THE BIOSPHERE</dc:title>
  <dc:creator>Tom</dc:creator>
  <cp:lastModifiedBy>David</cp:lastModifiedBy>
  <cp:revision>71</cp:revision>
  <dcterms:created xsi:type="dcterms:W3CDTF">2012-04-22T16:17:27Z</dcterms:created>
  <dcterms:modified xsi:type="dcterms:W3CDTF">2012-09-18T00:29:37Z</dcterms:modified>
</cp:coreProperties>
</file>