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1" r:id="rId14"/>
    <p:sldId id="270" r:id="rId15"/>
    <p:sldId id="276" r:id="rId16"/>
    <p:sldId id="274" r:id="rId17"/>
    <p:sldId id="277" r:id="rId18"/>
    <p:sldId id="275" r:id="rId19"/>
    <p:sldId id="273" r:id="rId20"/>
    <p:sldId id="272" r:id="rId21"/>
    <p:sldId id="280" r:id="rId22"/>
    <p:sldId id="281" r:id="rId23"/>
    <p:sldId id="279" r:id="rId24"/>
    <p:sldId id="282" r:id="rId25"/>
    <p:sldId id="291" r:id="rId26"/>
    <p:sldId id="283" r:id="rId27"/>
    <p:sldId id="284" r:id="rId28"/>
    <p:sldId id="285" r:id="rId29"/>
    <p:sldId id="292" r:id="rId30"/>
    <p:sldId id="286" r:id="rId31"/>
    <p:sldId id="287" r:id="rId32"/>
    <p:sldId id="288" r:id="rId33"/>
    <p:sldId id="289" r:id="rId34"/>
    <p:sldId id="300" r:id="rId35"/>
    <p:sldId id="301" r:id="rId36"/>
    <p:sldId id="302" r:id="rId37"/>
    <p:sldId id="303" r:id="rId38"/>
    <p:sldId id="304" r:id="rId39"/>
    <p:sldId id="308" r:id="rId40"/>
    <p:sldId id="305" r:id="rId41"/>
    <p:sldId id="307" r:id="rId42"/>
    <p:sldId id="30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73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53" y="1809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F8667-549E-4E2F-A18C-17D256094FD7}"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BD4E8-F827-462A-968E-9766517E80AB}" type="slidenum">
              <a:rPr lang="en-US" smtClean="0"/>
              <a:pPr/>
              <a:t>‹#›</a:t>
            </a:fld>
            <a:endParaRPr lang="en-US"/>
          </a:p>
        </p:txBody>
      </p:sp>
    </p:spTree>
    <p:extLst>
      <p:ext uri="{BB962C8B-B14F-4D97-AF65-F5344CB8AC3E}">
        <p14:creationId xmlns:p14="http://schemas.microsoft.com/office/powerpoint/2010/main" xmlns="" val="49661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7E500-8DDF-4387-AA6C-A0E262E34992}" type="slidenum">
              <a:rPr lang="en-US"/>
              <a:pPr/>
              <a:t>16</a:t>
            </a:fld>
            <a:endParaRPr lang="en-US"/>
          </a:p>
        </p:txBody>
      </p:sp>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E24BC-07F0-4C75-ACE9-A5CC5AF1447E}" type="slidenum">
              <a:rPr lang="en-US"/>
              <a:pPr/>
              <a:t>18</a:t>
            </a:fld>
            <a:endParaRPr lang="en-US"/>
          </a:p>
        </p:txBody>
      </p:sp>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8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ECE65-B820-4907-A6A9-2E6453086A77}" type="slidenum">
              <a:rPr lang="en-US"/>
              <a:pPr/>
              <a:t>19</a:t>
            </a:fld>
            <a:endParaRPr lang="en-US"/>
          </a:p>
        </p:txBody>
      </p:sp>
      <p:sp>
        <p:nvSpPr>
          <p:cNvPr id="182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2D44A-E85C-4730-BABE-0902EFB0FACA}"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2D44A-E85C-4730-BABE-0902EFB0FACA}"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2D44A-E85C-4730-BABE-0902EFB0FACA}"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2D44A-E85C-4730-BABE-0902EFB0FACA}"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2D44A-E85C-4730-BABE-0902EFB0FACA}"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2D44A-E85C-4730-BABE-0902EFB0FACA}"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2D44A-E85C-4730-BABE-0902EFB0FACA}" type="datetimeFigureOut">
              <a:rPr lang="en-US" smtClean="0"/>
              <a:pPr/>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2D44A-E85C-4730-BABE-0902EFB0FACA}"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2D44A-E85C-4730-BABE-0902EFB0FACA}"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2D44A-E85C-4730-BABE-0902EFB0FACA}"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2D44A-E85C-4730-BABE-0902EFB0FACA}"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08A72-7746-4F0E-8032-9441AED67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2D44A-E85C-4730-BABE-0902EFB0FACA}" type="datetimeFigureOut">
              <a:rPr lang="en-US" smtClean="0"/>
              <a:pPr/>
              <a:t>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08A72-7746-4F0E-8032-9441AED67F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Body Systems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bio_ch35_616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3400" y="1371600"/>
            <a:ext cx="8134350" cy="3705225"/>
          </a:xfrm>
          <a:prstGeom prst="rect">
            <a:avLst/>
          </a:prstGeom>
          <a:noFill/>
        </p:spPr>
      </p:pic>
      <p:grpSp>
        <p:nvGrpSpPr>
          <p:cNvPr id="2" name="Group 14"/>
          <p:cNvGrpSpPr>
            <a:grpSpLocks/>
          </p:cNvGrpSpPr>
          <p:nvPr/>
        </p:nvGrpSpPr>
        <p:grpSpPr bwMode="auto">
          <a:xfrm>
            <a:off x="2035175" y="1903413"/>
            <a:ext cx="6548438" cy="3200400"/>
            <a:chOff x="1282" y="1199"/>
            <a:chExt cx="4125" cy="2016"/>
          </a:xfrm>
        </p:grpSpPr>
        <p:sp>
          <p:nvSpPr>
            <p:cNvPr id="107523" name="Text Box 3"/>
            <p:cNvSpPr txBox="1">
              <a:spLocks noChangeArrowheads="1"/>
            </p:cNvSpPr>
            <p:nvPr/>
          </p:nvSpPr>
          <p:spPr bwMode="auto">
            <a:xfrm>
              <a:off x="1282" y="1583"/>
              <a:ext cx="749" cy="173"/>
            </a:xfrm>
            <a:prstGeom prst="rect">
              <a:avLst/>
            </a:prstGeom>
            <a:noFill/>
            <a:ln w="9525">
              <a:noFill/>
              <a:miter lim="800000"/>
              <a:headEnd/>
              <a:tailEnd/>
            </a:ln>
            <a:effectLst/>
          </p:spPr>
          <p:txBody>
            <a:bodyPr wrap="none">
              <a:spAutoFit/>
            </a:bodyPr>
            <a:lstStyle/>
            <a:p>
              <a:r>
                <a:rPr lang="en-US" sz="1200">
                  <a:latin typeface="Arial" charset="0"/>
                </a:rPr>
                <a:t>Axon terminals</a:t>
              </a:r>
            </a:p>
          </p:txBody>
        </p:sp>
        <p:sp>
          <p:nvSpPr>
            <p:cNvPr id="107524" name="Text Box 4"/>
            <p:cNvSpPr txBox="1">
              <a:spLocks noChangeArrowheads="1"/>
            </p:cNvSpPr>
            <p:nvPr/>
          </p:nvSpPr>
          <p:spPr bwMode="auto">
            <a:xfrm>
              <a:off x="2050" y="2015"/>
              <a:ext cx="706" cy="173"/>
            </a:xfrm>
            <a:prstGeom prst="rect">
              <a:avLst/>
            </a:prstGeom>
            <a:noFill/>
            <a:ln w="9525">
              <a:noFill/>
              <a:miter lim="800000"/>
              <a:headEnd/>
              <a:tailEnd/>
            </a:ln>
            <a:effectLst/>
          </p:spPr>
          <p:txBody>
            <a:bodyPr wrap="none">
              <a:spAutoFit/>
            </a:bodyPr>
            <a:lstStyle/>
            <a:p>
              <a:r>
                <a:rPr lang="en-US" sz="1200">
                  <a:latin typeface="Arial" charset="0"/>
                </a:rPr>
                <a:t>Myelin sheath</a:t>
              </a:r>
            </a:p>
          </p:txBody>
        </p:sp>
        <p:sp>
          <p:nvSpPr>
            <p:cNvPr id="107525" name="Text Box 5"/>
            <p:cNvSpPr txBox="1">
              <a:spLocks noChangeArrowheads="1"/>
            </p:cNvSpPr>
            <p:nvPr/>
          </p:nvSpPr>
          <p:spPr bwMode="auto">
            <a:xfrm>
              <a:off x="1802" y="3023"/>
              <a:ext cx="392" cy="173"/>
            </a:xfrm>
            <a:prstGeom prst="rect">
              <a:avLst/>
            </a:prstGeom>
            <a:noFill/>
            <a:ln w="9525">
              <a:noFill/>
              <a:miter lim="800000"/>
              <a:headEnd/>
              <a:tailEnd/>
            </a:ln>
            <a:effectLst/>
          </p:spPr>
          <p:txBody>
            <a:bodyPr wrap="none">
              <a:spAutoFit/>
            </a:bodyPr>
            <a:lstStyle/>
            <a:p>
              <a:r>
                <a:rPr lang="en-US" sz="1200">
                  <a:latin typeface="Arial" charset="0"/>
                </a:rPr>
                <a:t>Nodes</a:t>
              </a:r>
            </a:p>
          </p:txBody>
        </p:sp>
        <p:sp>
          <p:nvSpPr>
            <p:cNvPr id="107526" name="Text Box 6"/>
            <p:cNvSpPr txBox="1">
              <a:spLocks noChangeArrowheads="1"/>
            </p:cNvSpPr>
            <p:nvPr/>
          </p:nvSpPr>
          <p:spPr bwMode="auto">
            <a:xfrm>
              <a:off x="2818" y="1727"/>
              <a:ext cx="514" cy="173"/>
            </a:xfrm>
            <a:prstGeom prst="rect">
              <a:avLst/>
            </a:prstGeom>
            <a:noFill/>
            <a:ln w="9525">
              <a:noFill/>
              <a:miter lim="800000"/>
              <a:headEnd/>
              <a:tailEnd/>
            </a:ln>
            <a:effectLst/>
          </p:spPr>
          <p:txBody>
            <a:bodyPr wrap="none">
              <a:spAutoFit/>
            </a:bodyPr>
            <a:lstStyle/>
            <a:p>
              <a:r>
                <a:rPr lang="en-US" sz="1200">
                  <a:latin typeface="Arial" charset="0"/>
                </a:rPr>
                <a:t>Cell body</a:t>
              </a:r>
            </a:p>
          </p:txBody>
        </p:sp>
        <p:sp>
          <p:nvSpPr>
            <p:cNvPr id="107527" name="Text Box 7"/>
            <p:cNvSpPr txBox="1">
              <a:spLocks noChangeArrowheads="1"/>
            </p:cNvSpPr>
            <p:nvPr/>
          </p:nvSpPr>
          <p:spPr bwMode="auto">
            <a:xfrm>
              <a:off x="3298" y="2994"/>
              <a:ext cx="334" cy="173"/>
            </a:xfrm>
            <a:prstGeom prst="rect">
              <a:avLst/>
            </a:prstGeom>
            <a:noFill/>
            <a:ln w="9525">
              <a:noFill/>
              <a:miter lim="800000"/>
              <a:headEnd/>
              <a:tailEnd/>
            </a:ln>
            <a:effectLst/>
          </p:spPr>
          <p:txBody>
            <a:bodyPr wrap="none">
              <a:spAutoFit/>
            </a:bodyPr>
            <a:lstStyle/>
            <a:p>
              <a:r>
                <a:rPr lang="en-US" sz="1200">
                  <a:latin typeface="Arial" charset="0"/>
                </a:rPr>
                <a:t>Axon</a:t>
              </a:r>
            </a:p>
          </p:txBody>
        </p:sp>
        <p:sp>
          <p:nvSpPr>
            <p:cNvPr id="107528" name="Text Box 8"/>
            <p:cNvSpPr txBox="1">
              <a:spLocks noChangeArrowheads="1"/>
            </p:cNvSpPr>
            <p:nvPr/>
          </p:nvSpPr>
          <p:spPr bwMode="auto">
            <a:xfrm>
              <a:off x="4402" y="1199"/>
              <a:ext cx="461" cy="173"/>
            </a:xfrm>
            <a:prstGeom prst="rect">
              <a:avLst/>
            </a:prstGeom>
            <a:noFill/>
            <a:ln w="9525">
              <a:noFill/>
              <a:miter lim="800000"/>
              <a:headEnd/>
              <a:tailEnd/>
            </a:ln>
            <a:effectLst/>
          </p:spPr>
          <p:txBody>
            <a:bodyPr wrap="none">
              <a:spAutoFit/>
            </a:bodyPr>
            <a:lstStyle/>
            <a:p>
              <a:r>
                <a:rPr lang="en-US" sz="1200">
                  <a:latin typeface="Arial" charset="0"/>
                </a:rPr>
                <a:t>Nucleus</a:t>
              </a:r>
            </a:p>
          </p:txBody>
        </p:sp>
        <p:sp>
          <p:nvSpPr>
            <p:cNvPr id="107529" name="Text Box 9"/>
            <p:cNvSpPr txBox="1">
              <a:spLocks noChangeArrowheads="1"/>
            </p:cNvSpPr>
            <p:nvPr/>
          </p:nvSpPr>
          <p:spPr bwMode="auto">
            <a:xfrm>
              <a:off x="4882" y="3042"/>
              <a:ext cx="525" cy="173"/>
            </a:xfrm>
            <a:prstGeom prst="rect">
              <a:avLst/>
            </a:prstGeom>
            <a:noFill/>
            <a:ln w="9525">
              <a:noFill/>
              <a:miter lim="800000"/>
              <a:headEnd/>
              <a:tailEnd/>
            </a:ln>
            <a:effectLst/>
          </p:spPr>
          <p:txBody>
            <a:bodyPr wrap="none">
              <a:spAutoFit/>
            </a:bodyPr>
            <a:lstStyle/>
            <a:p>
              <a:r>
                <a:rPr lang="en-US" sz="1200">
                  <a:latin typeface="Arial" charset="0"/>
                </a:rPr>
                <a:t>Dendrites</a:t>
              </a:r>
            </a:p>
          </p:txBody>
        </p:sp>
      </p:grpSp>
      <p:sp>
        <p:nvSpPr>
          <p:cNvPr id="107530" name="Text Box 10"/>
          <p:cNvSpPr txBox="1">
            <a:spLocks noChangeArrowheads="1"/>
          </p:cNvSpPr>
          <p:nvPr/>
        </p:nvSpPr>
        <p:spPr bwMode="auto">
          <a:xfrm>
            <a:off x="838200" y="762000"/>
            <a:ext cx="1409700" cy="304800"/>
          </a:xfrm>
          <a:prstGeom prst="rect">
            <a:avLst/>
          </a:prstGeom>
          <a:noFill/>
          <a:ln w="9525">
            <a:noFill/>
            <a:miter lim="800000"/>
            <a:headEnd/>
            <a:tailEnd/>
          </a:ln>
          <a:effectLst/>
        </p:spPr>
        <p:txBody>
          <a:bodyPr>
            <a:spAutoFit/>
          </a:bodyPr>
          <a:lstStyle/>
          <a:p>
            <a:pPr algn="ctr">
              <a:spcBef>
                <a:spcPct val="50000"/>
              </a:spcBef>
            </a:pPr>
            <a:r>
              <a:rPr lang="en-US" sz="1400" b="1">
                <a:solidFill>
                  <a:schemeClr val="bg1"/>
                </a:solidFill>
                <a:latin typeface="Arial" charset="0"/>
              </a:rPr>
              <a:t>Section 35-2</a:t>
            </a:r>
          </a:p>
        </p:txBody>
      </p:sp>
      <p:sp>
        <p:nvSpPr>
          <p:cNvPr id="107531" name="Text Box 11"/>
          <p:cNvSpPr txBox="1">
            <a:spLocks noChangeArrowheads="1"/>
          </p:cNvSpPr>
          <p:nvPr/>
        </p:nvSpPr>
        <p:spPr bwMode="auto">
          <a:xfrm>
            <a:off x="2590800" y="231775"/>
            <a:ext cx="51054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A Neuron</a:t>
            </a:r>
          </a:p>
        </p:txBody>
      </p:sp>
      <p:sp>
        <p:nvSpPr>
          <p:cNvPr id="15" name="Title 14"/>
          <p:cNvSpPr>
            <a:spLocks noGrp="1"/>
          </p:cNvSpPr>
          <p:nvPr>
            <p:ph type="title"/>
          </p:nvPr>
        </p:nvSpPr>
        <p:spPr/>
        <p:txBody>
          <a:bodyPr/>
          <a:lstStyle/>
          <a:p>
            <a:r>
              <a:rPr lang="en-US" dirty="0" smtClean="0"/>
              <a:t>Neuron</a:t>
            </a:r>
            <a:endParaRPr lang="en-US" dirty="0"/>
          </a:p>
        </p:txBody>
      </p:sp>
      <p:sp>
        <p:nvSpPr>
          <p:cNvPr id="16" name="Content Placeholder 15"/>
          <p:cNvSpPr>
            <a:spLocks noGrp="1"/>
          </p:cNvSpPr>
          <p:nvPr>
            <p:ph idx="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Divisions of the Nervous System</a:t>
            </a:r>
            <a:endParaRPr lang="en-US" dirty="0"/>
          </a:p>
        </p:txBody>
      </p:sp>
      <p:sp>
        <p:nvSpPr>
          <p:cNvPr id="3" name="Content Placeholder 2"/>
          <p:cNvSpPr>
            <a:spLocks noGrp="1"/>
          </p:cNvSpPr>
          <p:nvPr>
            <p:ph idx="1"/>
          </p:nvPr>
        </p:nvSpPr>
        <p:spPr/>
        <p:txBody>
          <a:bodyPr>
            <a:normAutofit fontScale="92500"/>
          </a:bodyPr>
          <a:lstStyle/>
          <a:p>
            <a:r>
              <a:rPr lang="en-US" dirty="0" smtClean="0"/>
              <a:t>The human nervous system is divided into two major divisions:</a:t>
            </a:r>
          </a:p>
          <a:p>
            <a:pPr lvl="1"/>
            <a:r>
              <a:rPr lang="en-US" sz="3200" dirty="0" smtClean="0"/>
              <a:t>The central nervous system: Relays 			messages, processes and analyzes		information. Made of brain and 			spinal cord</a:t>
            </a:r>
          </a:p>
          <a:p>
            <a:pPr lvl="1"/>
            <a:r>
              <a:rPr lang="en-US" sz="3200" dirty="0" smtClean="0"/>
              <a:t>The peripheral nervous system: Connects all	 parts of the body to the central nervous         	 system. Made of sensory and motor nerves.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bio_ch35_4105"/>
          <p:cNvPicPr>
            <a:picLocks noChangeAspect="1" noChangeArrowheads="1"/>
          </p:cNvPicPr>
          <p:nvPr/>
        </p:nvPicPr>
        <p:blipFill>
          <a:blip r:embed="rId2" cstate="print"/>
          <a:srcRect/>
          <a:stretch>
            <a:fillRect/>
          </a:stretch>
        </p:blipFill>
        <p:spPr bwMode="auto">
          <a:xfrm>
            <a:off x="2173288" y="1697038"/>
            <a:ext cx="5521325" cy="3738562"/>
          </a:xfrm>
          <a:prstGeom prst="rect">
            <a:avLst/>
          </a:prstGeom>
          <a:noFill/>
          <a:ln w="9525">
            <a:noFill/>
            <a:miter lim="800000"/>
            <a:headEnd/>
            <a:tailEnd/>
          </a:ln>
        </p:spPr>
      </p:pic>
      <p:grpSp>
        <p:nvGrpSpPr>
          <p:cNvPr id="2" name="Group 16"/>
          <p:cNvGrpSpPr>
            <a:grpSpLocks/>
          </p:cNvGrpSpPr>
          <p:nvPr/>
        </p:nvGrpSpPr>
        <p:grpSpPr bwMode="auto">
          <a:xfrm>
            <a:off x="1130300" y="1778000"/>
            <a:ext cx="7291388" cy="3741738"/>
            <a:chOff x="712" y="1120"/>
            <a:chExt cx="4593" cy="2357"/>
          </a:xfrm>
        </p:grpSpPr>
        <p:sp>
          <p:nvSpPr>
            <p:cNvPr id="113667" name="Text Box 3"/>
            <p:cNvSpPr txBox="1">
              <a:spLocks noChangeArrowheads="1"/>
            </p:cNvSpPr>
            <p:nvPr/>
          </p:nvSpPr>
          <p:spPr bwMode="auto">
            <a:xfrm>
              <a:off x="1840" y="3024"/>
              <a:ext cx="334" cy="173"/>
            </a:xfrm>
            <a:prstGeom prst="rect">
              <a:avLst/>
            </a:prstGeom>
            <a:noFill/>
            <a:ln w="9525">
              <a:noFill/>
              <a:miter lim="800000"/>
              <a:headEnd/>
              <a:tailEnd/>
            </a:ln>
            <a:effectLst/>
          </p:spPr>
          <p:txBody>
            <a:bodyPr wrap="none">
              <a:spAutoFit/>
            </a:bodyPr>
            <a:lstStyle/>
            <a:p>
              <a:r>
                <a:rPr lang="en-US" sz="1200">
                  <a:latin typeface="Arial" charset="0"/>
                </a:rPr>
                <a:t>Pons</a:t>
              </a:r>
            </a:p>
          </p:txBody>
        </p:sp>
        <p:sp>
          <p:nvSpPr>
            <p:cNvPr id="113668" name="Text Box 4"/>
            <p:cNvSpPr txBox="1">
              <a:spLocks noChangeArrowheads="1"/>
            </p:cNvSpPr>
            <p:nvPr/>
          </p:nvSpPr>
          <p:spPr bwMode="auto">
            <a:xfrm>
              <a:off x="720" y="2712"/>
              <a:ext cx="722" cy="173"/>
            </a:xfrm>
            <a:prstGeom prst="rect">
              <a:avLst/>
            </a:prstGeom>
            <a:noFill/>
            <a:ln w="9525">
              <a:noFill/>
              <a:miter lim="800000"/>
              <a:headEnd/>
              <a:tailEnd/>
            </a:ln>
            <a:effectLst/>
          </p:spPr>
          <p:txBody>
            <a:bodyPr wrap="none">
              <a:spAutoFit/>
            </a:bodyPr>
            <a:lstStyle/>
            <a:p>
              <a:r>
                <a:rPr lang="en-US" sz="1200">
                  <a:latin typeface="Arial" charset="0"/>
                </a:rPr>
                <a:t>Pituitary gland</a:t>
              </a:r>
            </a:p>
          </p:txBody>
        </p:sp>
        <p:sp>
          <p:nvSpPr>
            <p:cNvPr id="113669" name="Text Box 5"/>
            <p:cNvSpPr txBox="1">
              <a:spLocks noChangeArrowheads="1"/>
            </p:cNvSpPr>
            <p:nvPr/>
          </p:nvSpPr>
          <p:spPr bwMode="auto">
            <a:xfrm>
              <a:off x="712" y="2488"/>
              <a:ext cx="727" cy="173"/>
            </a:xfrm>
            <a:prstGeom prst="rect">
              <a:avLst/>
            </a:prstGeom>
            <a:noFill/>
            <a:ln w="9525">
              <a:noFill/>
              <a:miter lim="800000"/>
              <a:headEnd/>
              <a:tailEnd/>
            </a:ln>
            <a:effectLst/>
          </p:spPr>
          <p:txBody>
            <a:bodyPr wrap="none">
              <a:spAutoFit/>
            </a:bodyPr>
            <a:lstStyle/>
            <a:p>
              <a:r>
                <a:rPr lang="en-US" sz="1200">
                  <a:latin typeface="Arial" charset="0"/>
                </a:rPr>
                <a:t>Hypothalamus</a:t>
              </a:r>
            </a:p>
          </p:txBody>
        </p:sp>
        <p:sp>
          <p:nvSpPr>
            <p:cNvPr id="113670" name="Text Box 6"/>
            <p:cNvSpPr txBox="1">
              <a:spLocks noChangeArrowheads="1"/>
            </p:cNvSpPr>
            <p:nvPr/>
          </p:nvSpPr>
          <p:spPr bwMode="auto">
            <a:xfrm>
              <a:off x="1040" y="1120"/>
              <a:ext cx="541" cy="173"/>
            </a:xfrm>
            <a:prstGeom prst="rect">
              <a:avLst/>
            </a:prstGeom>
            <a:noFill/>
            <a:ln w="9525">
              <a:noFill/>
              <a:miter lim="800000"/>
              <a:headEnd/>
              <a:tailEnd/>
            </a:ln>
            <a:effectLst/>
          </p:spPr>
          <p:txBody>
            <a:bodyPr wrap="none">
              <a:spAutoFit/>
            </a:bodyPr>
            <a:lstStyle/>
            <a:p>
              <a:r>
                <a:rPr lang="en-US" sz="1200">
                  <a:latin typeface="Arial" charset="0"/>
                </a:rPr>
                <a:t>Cerebrum</a:t>
              </a:r>
            </a:p>
          </p:txBody>
        </p:sp>
        <p:sp>
          <p:nvSpPr>
            <p:cNvPr id="113671" name="Text Box 7"/>
            <p:cNvSpPr txBox="1">
              <a:spLocks noChangeArrowheads="1"/>
            </p:cNvSpPr>
            <p:nvPr/>
          </p:nvSpPr>
          <p:spPr bwMode="auto">
            <a:xfrm>
              <a:off x="1744" y="3288"/>
              <a:ext cx="896" cy="173"/>
            </a:xfrm>
            <a:prstGeom prst="rect">
              <a:avLst/>
            </a:prstGeom>
            <a:noFill/>
            <a:ln w="9525">
              <a:noFill/>
              <a:miter lim="800000"/>
              <a:headEnd/>
              <a:tailEnd/>
            </a:ln>
            <a:effectLst/>
          </p:spPr>
          <p:txBody>
            <a:bodyPr wrap="none">
              <a:spAutoFit/>
            </a:bodyPr>
            <a:lstStyle/>
            <a:p>
              <a:r>
                <a:rPr lang="en-US" sz="1200">
                  <a:latin typeface="Arial" charset="0"/>
                </a:rPr>
                <a:t>Medulla oblongata</a:t>
              </a:r>
            </a:p>
          </p:txBody>
        </p:sp>
        <p:sp>
          <p:nvSpPr>
            <p:cNvPr id="113672" name="Text Box 8"/>
            <p:cNvSpPr txBox="1">
              <a:spLocks noChangeArrowheads="1"/>
            </p:cNvSpPr>
            <p:nvPr/>
          </p:nvSpPr>
          <p:spPr bwMode="auto">
            <a:xfrm>
              <a:off x="3952" y="3304"/>
              <a:ext cx="594" cy="173"/>
            </a:xfrm>
            <a:prstGeom prst="rect">
              <a:avLst/>
            </a:prstGeom>
            <a:noFill/>
            <a:ln w="9525">
              <a:noFill/>
              <a:miter lim="800000"/>
              <a:headEnd/>
              <a:tailEnd/>
            </a:ln>
            <a:effectLst/>
          </p:spPr>
          <p:txBody>
            <a:bodyPr wrap="none">
              <a:spAutoFit/>
            </a:bodyPr>
            <a:lstStyle/>
            <a:p>
              <a:r>
                <a:rPr lang="en-US" sz="1200">
                  <a:latin typeface="Arial" charset="0"/>
                </a:rPr>
                <a:t>Spinal cord</a:t>
              </a:r>
            </a:p>
          </p:txBody>
        </p:sp>
        <p:sp>
          <p:nvSpPr>
            <p:cNvPr id="113673" name="Text Box 9"/>
            <p:cNvSpPr txBox="1">
              <a:spLocks noChangeArrowheads="1"/>
            </p:cNvSpPr>
            <p:nvPr/>
          </p:nvSpPr>
          <p:spPr bwMode="auto">
            <a:xfrm>
              <a:off x="4400" y="2688"/>
              <a:ext cx="604" cy="173"/>
            </a:xfrm>
            <a:prstGeom prst="rect">
              <a:avLst/>
            </a:prstGeom>
            <a:noFill/>
            <a:ln w="9525">
              <a:noFill/>
              <a:miter lim="800000"/>
              <a:headEnd/>
              <a:tailEnd/>
            </a:ln>
            <a:effectLst/>
          </p:spPr>
          <p:txBody>
            <a:bodyPr wrap="none">
              <a:spAutoFit/>
            </a:bodyPr>
            <a:lstStyle/>
            <a:p>
              <a:r>
                <a:rPr lang="en-US" sz="1200">
                  <a:latin typeface="Arial" charset="0"/>
                </a:rPr>
                <a:t>Cerebellum</a:t>
              </a:r>
            </a:p>
          </p:txBody>
        </p:sp>
        <p:sp>
          <p:nvSpPr>
            <p:cNvPr id="113674" name="Text Box 10"/>
            <p:cNvSpPr txBox="1">
              <a:spLocks noChangeArrowheads="1"/>
            </p:cNvSpPr>
            <p:nvPr/>
          </p:nvSpPr>
          <p:spPr bwMode="auto">
            <a:xfrm>
              <a:off x="4792" y="1536"/>
              <a:ext cx="513" cy="288"/>
            </a:xfrm>
            <a:prstGeom prst="rect">
              <a:avLst/>
            </a:prstGeom>
            <a:noFill/>
            <a:ln w="9525">
              <a:noFill/>
              <a:miter lim="800000"/>
              <a:headEnd/>
              <a:tailEnd/>
            </a:ln>
            <a:effectLst/>
          </p:spPr>
          <p:txBody>
            <a:bodyPr>
              <a:spAutoFit/>
            </a:bodyPr>
            <a:lstStyle/>
            <a:p>
              <a:r>
                <a:rPr lang="en-US" sz="1200">
                  <a:latin typeface="Arial" charset="0"/>
                </a:rPr>
                <a:t>Pineal gland</a:t>
              </a:r>
            </a:p>
          </p:txBody>
        </p:sp>
        <p:sp>
          <p:nvSpPr>
            <p:cNvPr id="113675" name="Text Box 11"/>
            <p:cNvSpPr txBox="1">
              <a:spLocks noChangeArrowheads="1"/>
            </p:cNvSpPr>
            <p:nvPr/>
          </p:nvSpPr>
          <p:spPr bwMode="auto">
            <a:xfrm>
              <a:off x="4312" y="1360"/>
              <a:ext cx="536" cy="173"/>
            </a:xfrm>
            <a:prstGeom prst="rect">
              <a:avLst/>
            </a:prstGeom>
            <a:noFill/>
            <a:ln w="9525">
              <a:noFill/>
              <a:miter lim="800000"/>
              <a:headEnd/>
              <a:tailEnd/>
            </a:ln>
            <a:effectLst/>
          </p:spPr>
          <p:txBody>
            <a:bodyPr wrap="none">
              <a:spAutoFit/>
            </a:bodyPr>
            <a:lstStyle/>
            <a:p>
              <a:r>
                <a:rPr lang="en-US" sz="1200">
                  <a:latin typeface="Arial" charset="0"/>
                </a:rPr>
                <a:t>Thalamus</a:t>
              </a:r>
            </a:p>
          </p:txBody>
        </p:sp>
      </p:grpSp>
      <p:sp>
        <p:nvSpPr>
          <p:cNvPr id="113676" name="Text Box 12"/>
          <p:cNvSpPr txBox="1">
            <a:spLocks noChangeArrowheads="1"/>
          </p:cNvSpPr>
          <p:nvPr/>
        </p:nvSpPr>
        <p:spPr bwMode="auto">
          <a:xfrm>
            <a:off x="838200" y="762000"/>
            <a:ext cx="1409700" cy="304800"/>
          </a:xfrm>
          <a:prstGeom prst="rect">
            <a:avLst/>
          </a:prstGeom>
          <a:noFill/>
          <a:ln w="9525">
            <a:noFill/>
            <a:miter lim="800000"/>
            <a:headEnd/>
            <a:tailEnd/>
          </a:ln>
          <a:effectLst/>
        </p:spPr>
        <p:txBody>
          <a:bodyPr>
            <a:spAutoFit/>
          </a:bodyPr>
          <a:lstStyle/>
          <a:p>
            <a:pPr algn="ctr">
              <a:spcBef>
                <a:spcPct val="50000"/>
              </a:spcBef>
            </a:pPr>
            <a:r>
              <a:rPr lang="en-US" sz="1400" b="1">
                <a:solidFill>
                  <a:schemeClr val="bg1"/>
                </a:solidFill>
                <a:latin typeface="Arial" charset="0"/>
              </a:rPr>
              <a:t>Section 35-3</a:t>
            </a:r>
          </a:p>
        </p:txBody>
      </p:sp>
      <p:sp>
        <p:nvSpPr>
          <p:cNvPr id="113677" name="Text Box 13"/>
          <p:cNvSpPr txBox="1">
            <a:spLocks noChangeArrowheads="1"/>
          </p:cNvSpPr>
          <p:nvPr/>
        </p:nvSpPr>
        <p:spPr bwMode="auto">
          <a:xfrm>
            <a:off x="2590800" y="231775"/>
            <a:ext cx="51054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35-9 The Brain</a:t>
            </a:r>
          </a:p>
        </p:txBody>
      </p:sp>
      <p:sp>
        <p:nvSpPr>
          <p:cNvPr id="17" name="Title 16"/>
          <p:cNvSpPr>
            <a:spLocks noGrp="1"/>
          </p:cNvSpPr>
          <p:nvPr>
            <p:ph type="title"/>
          </p:nvPr>
        </p:nvSpPr>
        <p:spPr/>
        <p:txBody>
          <a:bodyPr/>
          <a:lstStyle/>
          <a:p>
            <a:r>
              <a:rPr lang="en-US" dirty="0" smtClean="0"/>
              <a:t>The Brain</a:t>
            </a:r>
            <a:endParaRPr lang="en-US" dirty="0"/>
          </a:p>
        </p:txBody>
      </p:sp>
      <p:sp>
        <p:nvSpPr>
          <p:cNvPr id="18" name="Content Placeholder 17"/>
          <p:cNvSpPr>
            <a:spLocks noGrp="1"/>
          </p:cNvSpPr>
          <p:nvPr>
            <p:ph idx="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Circulatory </a:t>
            </a:r>
            <a:r>
              <a:rPr lang="en-US" dirty="0"/>
              <a:t>S</a:t>
            </a:r>
            <a:r>
              <a:rPr lang="en-US" dirty="0" smtClean="0"/>
              <a:t>ystem</a:t>
            </a:r>
            <a:endParaRPr lang="en-US" dirty="0"/>
          </a:p>
        </p:txBody>
      </p:sp>
      <p:sp>
        <p:nvSpPr>
          <p:cNvPr id="3" name="Content Placeholder 2"/>
          <p:cNvSpPr>
            <a:spLocks noGrp="1"/>
          </p:cNvSpPr>
          <p:nvPr>
            <p:ph idx="1"/>
          </p:nvPr>
        </p:nvSpPr>
        <p:spPr/>
        <p:txBody>
          <a:bodyPr/>
          <a:lstStyle/>
          <a:p>
            <a:r>
              <a:rPr lang="en-US" dirty="0" smtClean="0"/>
              <a:t>The human circulatory system consists of the 	heart, a series of blood vessels, and the 	blood that flows through them.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myocardium is the muscle in the heart that	pumps blood through the body.</a:t>
            </a:r>
          </a:p>
          <a:p>
            <a:r>
              <a:rPr lang="en-US" dirty="0" smtClean="0"/>
              <a:t>The human heart has 4 chambers. The upper	chambers are called the atrium and the	lower chambers are called ventricles.</a:t>
            </a:r>
          </a:p>
          <a:p>
            <a:r>
              <a:rPr lang="en-US" dirty="0" smtClean="0"/>
              <a:t>The right side of the heart receives oxygen poor	blood from the body and sends it the lungs. 	The left side of the heart receives oxygen rich	blood from the lungs and sends it to the 	body.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2" name="Picture 1026" descr="bio_ch37_407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70150" y="1047750"/>
            <a:ext cx="5713413" cy="4629150"/>
          </a:xfrm>
          <a:prstGeom prst="rect">
            <a:avLst/>
          </a:prstGeom>
          <a:noFill/>
        </p:spPr>
      </p:pic>
      <p:sp>
        <p:nvSpPr>
          <p:cNvPr id="179203" name="Text Box 1027"/>
          <p:cNvSpPr txBox="1">
            <a:spLocks noChangeArrowheads="1"/>
          </p:cNvSpPr>
          <p:nvPr/>
        </p:nvSpPr>
        <p:spPr bwMode="auto">
          <a:xfrm>
            <a:off x="838200" y="762000"/>
            <a:ext cx="1435100" cy="304800"/>
          </a:xfrm>
          <a:prstGeom prst="rect">
            <a:avLst/>
          </a:prstGeom>
          <a:noFill/>
          <a:ln w="9525">
            <a:noFill/>
            <a:miter lim="800000"/>
            <a:headEnd/>
            <a:tailEnd/>
          </a:ln>
          <a:effectLst/>
        </p:spPr>
        <p:txBody>
          <a:bodyPr>
            <a:spAutoFit/>
          </a:bodyPr>
          <a:lstStyle/>
          <a:p>
            <a:pPr algn="ctr">
              <a:spcBef>
                <a:spcPct val="50000"/>
              </a:spcBef>
            </a:pPr>
            <a:r>
              <a:rPr lang="en-US" b="1">
                <a:solidFill>
                  <a:schemeClr val="bg1"/>
                </a:solidFill>
              </a:rPr>
              <a:t>Section 37-1</a:t>
            </a:r>
          </a:p>
        </p:txBody>
      </p:sp>
      <p:sp>
        <p:nvSpPr>
          <p:cNvPr id="179204" name="Text Box 1028"/>
          <p:cNvSpPr txBox="1">
            <a:spLocks noChangeArrowheads="1"/>
          </p:cNvSpPr>
          <p:nvPr/>
        </p:nvSpPr>
        <p:spPr bwMode="auto">
          <a:xfrm>
            <a:off x="2590800" y="231775"/>
            <a:ext cx="59817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37-3 The Structures of the Heart</a:t>
            </a:r>
          </a:p>
        </p:txBody>
      </p:sp>
      <p:sp>
        <p:nvSpPr>
          <p:cNvPr id="179206" name="Text Box 1030"/>
          <p:cNvSpPr txBox="1">
            <a:spLocks noChangeArrowheads="1"/>
          </p:cNvSpPr>
          <p:nvPr/>
        </p:nvSpPr>
        <p:spPr bwMode="auto">
          <a:xfrm>
            <a:off x="3082925" y="5608638"/>
            <a:ext cx="1428750" cy="274637"/>
          </a:xfrm>
          <a:prstGeom prst="rect">
            <a:avLst/>
          </a:prstGeom>
          <a:noFill/>
          <a:ln w="9525">
            <a:noFill/>
            <a:miter lim="800000"/>
            <a:headEnd/>
            <a:tailEnd/>
          </a:ln>
          <a:effectLst/>
        </p:spPr>
        <p:txBody>
          <a:bodyPr>
            <a:spAutoFit/>
          </a:bodyPr>
          <a:lstStyle/>
          <a:p>
            <a:r>
              <a:rPr lang="en-US" sz="1200" b="1"/>
              <a:t>Right Ventricle</a:t>
            </a:r>
          </a:p>
        </p:txBody>
      </p:sp>
      <p:sp>
        <p:nvSpPr>
          <p:cNvPr id="179209" name="Text Box 1033"/>
          <p:cNvSpPr txBox="1">
            <a:spLocks noChangeArrowheads="1"/>
          </p:cNvSpPr>
          <p:nvPr/>
        </p:nvSpPr>
        <p:spPr bwMode="auto">
          <a:xfrm>
            <a:off x="1914525" y="4173538"/>
            <a:ext cx="1428750" cy="274637"/>
          </a:xfrm>
          <a:prstGeom prst="rect">
            <a:avLst/>
          </a:prstGeom>
          <a:noFill/>
          <a:ln w="9525">
            <a:noFill/>
            <a:miter lim="800000"/>
            <a:headEnd/>
            <a:tailEnd/>
          </a:ln>
          <a:effectLst/>
        </p:spPr>
        <p:txBody>
          <a:bodyPr>
            <a:spAutoFit/>
          </a:bodyPr>
          <a:lstStyle/>
          <a:p>
            <a:r>
              <a:rPr lang="en-US" sz="1200" b="1"/>
              <a:t>Right Atrium</a:t>
            </a:r>
          </a:p>
        </p:txBody>
      </p:sp>
      <p:sp>
        <p:nvSpPr>
          <p:cNvPr id="179216" name="Text Box 1040"/>
          <p:cNvSpPr txBox="1">
            <a:spLocks noChangeArrowheads="1"/>
          </p:cNvSpPr>
          <p:nvPr/>
        </p:nvSpPr>
        <p:spPr bwMode="auto">
          <a:xfrm>
            <a:off x="5445125" y="3030538"/>
            <a:ext cx="1543050" cy="274637"/>
          </a:xfrm>
          <a:prstGeom prst="rect">
            <a:avLst/>
          </a:prstGeom>
          <a:noFill/>
          <a:ln w="9525">
            <a:noFill/>
            <a:miter lim="800000"/>
            <a:headEnd/>
            <a:tailEnd/>
          </a:ln>
          <a:effectLst/>
        </p:spPr>
        <p:txBody>
          <a:bodyPr>
            <a:spAutoFit/>
          </a:bodyPr>
          <a:lstStyle/>
          <a:p>
            <a:r>
              <a:rPr lang="en-US" sz="1200" b="1"/>
              <a:t>Left Atrium</a:t>
            </a:r>
          </a:p>
        </p:txBody>
      </p:sp>
      <p:grpSp>
        <p:nvGrpSpPr>
          <p:cNvPr id="2" name="Group 1046"/>
          <p:cNvGrpSpPr>
            <a:grpSpLocks/>
          </p:cNvGrpSpPr>
          <p:nvPr/>
        </p:nvGrpSpPr>
        <p:grpSpPr bwMode="auto">
          <a:xfrm>
            <a:off x="466725" y="1544638"/>
            <a:ext cx="7499350" cy="4492625"/>
            <a:chOff x="294" y="973"/>
            <a:chExt cx="4724" cy="2830"/>
          </a:xfrm>
        </p:grpSpPr>
        <p:sp>
          <p:nvSpPr>
            <p:cNvPr id="179207" name="Text Box 1031"/>
            <p:cNvSpPr txBox="1">
              <a:spLocks noChangeArrowheads="1"/>
            </p:cNvSpPr>
            <p:nvPr/>
          </p:nvSpPr>
          <p:spPr bwMode="auto">
            <a:xfrm>
              <a:off x="488" y="3285"/>
              <a:ext cx="1428" cy="518"/>
            </a:xfrm>
            <a:prstGeom prst="rect">
              <a:avLst/>
            </a:prstGeom>
            <a:noFill/>
            <a:ln w="9525">
              <a:noFill/>
              <a:miter lim="800000"/>
              <a:headEnd/>
              <a:tailEnd/>
            </a:ln>
            <a:effectLst/>
          </p:spPr>
          <p:txBody>
            <a:bodyPr>
              <a:spAutoFit/>
            </a:bodyPr>
            <a:lstStyle/>
            <a:p>
              <a:r>
                <a:rPr lang="en-US" sz="1200" b="1"/>
                <a:t>Inferior Vena Cava</a:t>
              </a:r>
            </a:p>
            <a:p>
              <a:r>
                <a:rPr lang="en-US" sz="1200"/>
                <a:t>Vein that brings oxygen-poor blood from the lower part of the body to the right atrium</a:t>
              </a:r>
            </a:p>
          </p:txBody>
        </p:sp>
        <p:sp>
          <p:nvSpPr>
            <p:cNvPr id="179208" name="Text Box 1032"/>
            <p:cNvSpPr txBox="1">
              <a:spLocks noChangeArrowheads="1"/>
            </p:cNvSpPr>
            <p:nvPr/>
          </p:nvSpPr>
          <p:spPr bwMode="auto">
            <a:xfrm>
              <a:off x="294" y="2725"/>
              <a:ext cx="1492" cy="518"/>
            </a:xfrm>
            <a:prstGeom prst="rect">
              <a:avLst/>
            </a:prstGeom>
            <a:noFill/>
            <a:ln w="9525">
              <a:noFill/>
              <a:miter lim="800000"/>
              <a:headEnd/>
              <a:tailEnd/>
            </a:ln>
            <a:effectLst/>
          </p:spPr>
          <p:txBody>
            <a:bodyPr>
              <a:spAutoFit/>
            </a:bodyPr>
            <a:lstStyle/>
            <a:p>
              <a:r>
                <a:rPr lang="en-US" sz="1200" b="1"/>
                <a:t>Tricuspid Valve</a:t>
              </a:r>
            </a:p>
            <a:p>
              <a:r>
                <a:rPr lang="en-US" sz="1200"/>
                <a:t>Prevents blood from flowing back into the right atrium after it has entered the right ventricle</a:t>
              </a:r>
            </a:p>
          </p:txBody>
        </p:sp>
        <p:sp>
          <p:nvSpPr>
            <p:cNvPr id="179210" name="Text Box 1034"/>
            <p:cNvSpPr txBox="1">
              <a:spLocks noChangeArrowheads="1"/>
            </p:cNvSpPr>
            <p:nvPr/>
          </p:nvSpPr>
          <p:spPr bwMode="auto">
            <a:xfrm>
              <a:off x="432" y="2029"/>
              <a:ext cx="1436" cy="633"/>
            </a:xfrm>
            <a:prstGeom prst="rect">
              <a:avLst/>
            </a:prstGeom>
            <a:noFill/>
            <a:ln w="9525">
              <a:noFill/>
              <a:miter lim="800000"/>
              <a:headEnd/>
              <a:tailEnd/>
            </a:ln>
            <a:effectLst/>
          </p:spPr>
          <p:txBody>
            <a:bodyPr>
              <a:spAutoFit/>
            </a:bodyPr>
            <a:lstStyle/>
            <a:p>
              <a:r>
                <a:rPr lang="en-US" sz="1200" b="1"/>
                <a:t>Pulmonary Valve</a:t>
              </a:r>
            </a:p>
            <a:p>
              <a:r>
                <a:rPr lang="en-US" sz="1200"/>
                <a:t>Prevents blood from flowing back into the right ventricle after it has entered the pulmonary artery</a:t>
              </a:r>
            </a:p>
          </p:txBody>
        </p:sp>
        <p:sp>
          <p:nvSpPr>
            <p:cNvPr id="179211" name="Text Box 1035"/>
            <p:cNvSpPr txBox="1">
              <a:spLocks noChangeArrowheads="1"/>
            </p:cNvSpPr>
            <p:nvPr/>
          </p:nvSpPr>
          <p:spPr bwMode="auto">
            <a:xfrm>
              <a:off x="310" y="1557"/>
              <a:ext cx="1580" cy="403"/>
            </a:xfrm>
            <a:prstGeom prst="rect">
              <a:avLst/>
            </a:prstGeom>
            <a:noFill/>
            <a:ln w="9525">
              <a:noFill/>
              <a:miter lim="800000"/>
              <a:headEnd/>
              <a:tailEnd/>
            </a:ln>
            <a:effectLst/>
          </p:spPr>
          <p:txBody>
            <a:bodyPr>
              <a:spAutoFit/>
            </a:bodyPr>
            <a:lstStyle/>
            <a:p>
              <a:r>
                <a:rPr lang="en-US" sz="1200" b="1"/>
                <a:t>Pulmonary Veins</a:t>
              </a:r>
            </a:p>
            <a:p>
              <a:r>
                <a:rPr lang="en-US" sz="1200"/>
                <a:t>Bring oxygen-rich blood from each of the lungs to the left atrium</a:t>
              </a:r>
            </a:p>
          </p:txBody>
        </p:sp>
        <p:sp>
          <p:nvSpPr>
            <p:cNvPr id="179212" name="Text Box 1036"/>
            <p:cNvSpPr txBox="1">
              <a:spLocks noChangeArrowheads="1"/>
            </p:cNvSpPr>
            <p:nvPr/>
          </p:nvSpPr>
          <p:spPr bwMode="auto">
            <a:xfrm>
              <a:off x="342" y="1037"/>
              <a:ext cx="2236" cy="403"/>
            </a:xfrm>
            <a:prstGeom prst="rect">
              <a:avLst/>
            </a:prstGeom>
            <a:noFill/>
            <a:ln w="9525">
              <a:noFill/>
              <a:miter lim="800000"/>
              <a:headEnd/>
              <a:tailEnd/>
            </a:ln>
            <a:effectLst/>
          </p:spPr>
          <p:txBody>
            <a:bodyPr>
              <a:spAutoFit/>
            </a:bodyPr>
            <a:lstStyle/>
            <a:p>
              <a:r>
                <a:rPr lang="en-US" sz="1200" b="1"/>
                <a:t>Superior Vena Cava</a:t>
              </a:r>
            </a:p>
            <a:p>
              <a:r>
                <a:rPr lang="en-US" sz="1200"/>
                <a:t>Large vein that brings oxygen-poor blood from the upper part of the body to the right atrium</a:t>
              </a:r>
            </a:p>
          </p:txBody>
        </p:sp>
        <p:sp>
          <p:nvSpPr>
            <p:cNvPr id="179213" name="Text Box 1037"/>
            <p:cNvSpPr txBox="1">
              <a:spLocks noChangeArrowheads="1"/>
            </p:cNvSpPr>
            <p:nvPr/>
          </p:nvSpPr>
          <p:spPr bwMode="auto">
            <a:xfrm>
              <a:off x="2598" y="973"/>
              <a:ext cx="1724" cy="403"/>
            </a:xfrm>
            <a:prstGeom prst="rect">
              <a:avLst/>
            </a:prstGeom>
            <a:noFill/>
            <a:ln w="9525">
              <a:noFill/>
              <a:miter lim="800000"/>
              <a:headEnd/>
              <a:tailEnd/>
            </a:ln>
            <a:effectLst/>
          </p:spPr>
          <p:txBody>
            <a:bodyPr>
              <a:spAutoFit/>
            </a:bodyPr>
            <a:lstStyle/>
            <a:p>
              <a:r>
                <a:rPr lang="en-US" sz="1200" b="1"/>
                <a:t>Aorta</a:t>
              </a:r>
            </a:p>
            <a:p>
              <a:r>
                <a:rPr lang="en-US" sz="1200"/>
                <a:t>Brings oxygen-rich blood from the left ventricle to the rest of the body</a:t>
              </a:r>
            </a:p>
          </p:txBody>
        </p:sp>
        <p:sp>
          <p:nvSpPr>
            <p:cNvPr id="179214" name="Text Box 1038"/>
            <p:cNvSpPr txBox="1">
              <a:spLocks noChangeArrowheads="1"/>
            </p:cNvSpPr>
            <p:nvPr/>
          </p:nvSpPr>
          <p:spPr bwMode="auto">
            <a:xfrm>
              <a:off x="3182" y="1485"/>
              <a:ext cx="1172" cy="403"/>
            </a:xfrm>
            <a:prstGeom prst="rect">
              <a:avLst/>
            </a:prstGeom>
            <a:noFill/>
            <a:ln w="9525">
              <a:noFill/>
              <a:miter lim="800000"/>
              <a:headEnd/>
              <a:tailEnd/>
            </a:ln>
            <a:effectLst/>
          </p:spPr>
          <p:txBody>
            <a:bodyPr>
              <a:spAutoFit/>
            </a:bodyPr>
            <a:lstStyle/>
            <a:p>
              <a:r>
                <a:rPr lang="en-US" sz="1200" b="1"/>
                <a:t>Pulmonary Arteries</a:t>
              </a:r>
            </a:p>
            <a:p>
              <a:r>
                <a:rPr lang="en-US" sz="1200"/>
                <a:t>Bring oxygen-poor blood to the lungs</a:t>
              </a:r>
            </a:p>
          </p:txBody>
        </p:sp>
        <p:sp>
          <p:nvSpPr>
            <p:cNvPr id="179215" name="Text Box 1039"/>
            <p:cNvSpPr txBox="1">
              <a:spLocks noChangeArrowheads="1"/>
            </p:cNvSpPr>
            <p:nvPr/>
          </p:nvSpPr>
          <p:spPr bwMode="auto">
            <a:xfrm>
              <a:off x="3406" y="2109"/>
              <a:ext cx="1388" cy="518"/>
            </a:xfrm>
            <a:prstGeom prst="rect">
              <a:avLst/>
            </a:prstGeom>
            <a:noFill/>
            <a:ln w="9525">
              <a:noFill/>
              <a:miter lim="800000"/>
              <a:headEnd/>
              <a:tailEnd/>
            </a:ln>
            <a:effectLst/>
          </p:spPr>
          <p:txBody>
            <a:bodyPr>
              <a:spAutoFit/>
            </a:bodyPr>
            <a:lstStyle/>
            <a:p>
              <a:r>
                <a:rPr lang="en-US" sz="1200" b="1"/>
                <a:t>Aortic Valve</a:t>
              </a:r>
            </a:p>
            <a:p>
              <a:r>
                <a:rPr lang="en-US" sz="1200"/>
                <a:t>Prevents blood from flowing back into the left ventricle after it has entered the aorta</a:t>
              </a:r>
            </a:p>
          </p:txBody>
        </p:sp>
        <p:sp>
          <p:nvSpPr>
            <p:cNvPr id="179217" name="Text Box 1041"/>
            <p:cNvSpPr txBox="1">
              <a:spLocks noChangeArrowheads="1"/>
            </p:cNvSpPr>
            <p:nvPr/>
          </p:nvSpPr>
          <p:spPr bwMode="auto">
            <a:xfrm>
              <a:off x="3454" y="2653"/>
              <a:ext cx="1564" cy="518"/>
            </a:xfrm>
            <a:prstGeom prst="rect">
              <a:avLst/>
            </a:prstGeom>
            <a:noFill/>
            <a:ln w="9525">
              <a:noFill/>
              <a:miter lim="800000"/>
              <a:headEnd/>
              <a:tailEnd/>
            </a:ln>
            <a:effectLst/>
          </p:spPr>
          <p:txBody>
            <a:bodyPr>
              <a:spAutoFit/>
            </a:bodyPr>
            <a:lstStyle/>
            <a:p>
              <a:r>
                <a:rPr lang="en-US" sz="1200" b="1"/>
                <a:t>Mitral Valve</a:t>
              </a:r>
            </a:p>
            <a:p>
              <a:r>
                <a:rPr lang="en-US" sz="1200"/>
                <a:t>Prevents blood from flowing back into the left atrium after it has entered the left ventricle</a:t>
              </a:r>
            </a:p>
          </p:txBody>
        </p:sp>
      </p:grpSp>
      <p:sp>
        <p:nvSpPr>
          <p:cNvPr id="179218" name="Text Box 1042"/>
          <p:cNvSpPr txBox="1">
            <a:spLocks noChangeArrowheads="1"/>
          </p:cNvSpPr>
          <p:nvPr/>
        </p:nvSpPr>
        <p:spPr bwMode="auto">
          <a:xfrm>
            <a:off x="5432425" y="5024438"/>
            <a:ext cx="1708150" cy="274637"/>
          </a:xfrm>
          <a:prstGeom prst="rect">
            <a:avLst/>
          </a:prstGeom>
          <a:noFill/>
          <a:ln w="9525">
            <a:noFill/>
            <a:miter lim="800000"/>
            <a:headEnd/>
            <a:tailEnd/>
          </a:ln>
          <a:effectLst/>
        </p:spPr>
        <p:txBody>
          <a:bodyPr>
            <a:spAutoFit/>
          </a:bodyPr>
          <a:lstStyle/>
          <a:p>
            <a:r>
              <a:rPr lang="en-US" sz="1200" b="1"/>
              <a:t>Left Ventricle</a:t>
            </a:r>
          </a:p>
        </p:txBody>
      </p:sp>
      <p:sp>
        <p:nvSpPr>
          <p:cNvPr id="179219" name="Text Box 1043"/>
          <p:cNvSpPr txBox="1">
            <a:spLocks noChangeArrowheads="1"/>
          </p:cNvSpPr>
          <p:nvPr/>
        </p:nvSpPr>
        <p:spPr bwMode="auto">
          <a:xfrm>
            <a:off x="5534025" y="5405438"/>
            <a:ext cx="1085850" cy="274637"/>
          </a:xfrm>
          <a:prstGeom prst="rect">
            <a:avLst/>
          </a:prstGeom>
          <a:noFill/>
          <a:ln w="9525">
            <a:noFill/>
            <a:miter lim="800000"/>
            <a:headEnd/>
            <a:tailEnd/>
          </a:ln>
          <a:effectLst/>
        </p:spPr>
        <p:txBody>
          <a:bodyPr>
            <a:spAutoFit/>
          </a:bodyPr>
          <a:lstStyle/>
          <a:p>
            <a:r>
              <a:rPr lang="en-US" sz="1200" b="1"/>
              <a:t>Septum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blood flows through the circulatory system 	it moves through 3 different types of blood	vessels. Arteries, capillaries and veins.</a:t>
            </a:r>
          </a:p>
          <a:p>
            <a:r>
              <a:rPr lang="en-US" dirty="0" smtClean="0"/>
              <a:t>Arteries carry oxygen rich blood away from 	the heart to the body. (opposite for pulmonary/lung circuit)</a:t>
            </a:r>
          </a:p>
          <a:p>
            <a:r>
              <a:rPr lang="en-US" dirty="0" smtClean="0"/>
              <a:t>Capillaries carry blood from arteries to 	individual cells</a:t>
            </a:r>
          </a:p>
          <a:p>
            <a:r>
              <a:rPr lang="en-US" dirty="0" smtClean="0"/>
              <a:t>Veins carry oxygen poor blood back to the </a:t>
            </a:r>
            <a:r>
              <a:rPr lang="en-US" dirty="0"/>
              <a:t>heart. (opposite for pulmonary/lung circuit)</a:t>
            </a:r>
          </a:p>
          <a:p>
            <a:pPr marL="0" indent="0">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050" descr="bio_ch37_4076"/>
          <p:cNvPicPr>
            <a:picLocks noChangeAspect="1" noChangeArrowheads="1"/>
          </p:cNvPicPr>
          <p:nvPr/>
        </p:nvPicPr>
        <p:blipFill>
          <a:blip r:embed="rId3" cstate="print"/>
          <a:srcRect/>
          <a:stretch>
            <a:fillRect/>
          </a:stretch>
        </p:blipFill>
        <p:spPr bwMode="auto">
          <a:xfrm>
            <a:off x="1227138" y="2008188"/>
            <a:ext cx="6700837" cy="3319462"/>
          </a:xfrm>
          <a:prstGeom prst="rect">
            <a:avLst/>
          </a:prstGeom>
          <a:noFill/>
        </p:spPr>
      </p:pic>
      <p:sp>
        <p:nvSpPr>
          <p:cNvPr id="177155" name="Text Box 2051"/>
          <p:cNvSpPr txBox="1">
            <a:spLocks noChangeArrowheads="1"/>
          </p:cNvSpPr>
          <p:nvPr/>
        </p:nvSpPr>
        <p:spPr bwMode="auto">
          <a:xfrm>
            <a:off x="838200" y="762000"/>
            <a:ext cx="1435100" cy="304800"/>
          </a:xfrm>
          <a:prstGeom prst="rect">
            <a:avLst/>
          </a:prstGeom>
          <a:noFill/>
          <a:ln w="9525">
            <a:noFill/>
            <a:miter lim="800000"/>
            <a:headEnd/>
            <a:tailEnd/>
          </a:ln>
          <a:effectLst/>
        </p:spPr>
        <p:txBody>
          <a:bodyPr>
            <a:spAutoFit/>
          </a:bodyPr>
          <a:lstStyle/>
          <a:p>
            <a:pPr algn="ctr">
              <a:spcBef>
                <a:spcPct val="50000"/>
              </a:spcBef>
            </a:pPr>
            <a:r>
              <a:rPr lang="en-US" b="1">
                <a:solidFill>
                  <a:schemeClr val="bg1"/>
                </a:solidFill>
              </a:rPr>
              <a:t>Section 37-1</a:t>
            </a:r>
          </a:p>
        </p:txBody>
      </p:sp>
      <p:sp>
        <p:nvSpPr>
          <p:cNvPr id="177156" name="Text Box 2052"/>
          <p:cNvSpPr txBox="1">
            <a:spLocks noChangeArrowheads="1"/>
          </p:cNvSpPr>
          <p:nvPr/>
        </p:nvSpPr>
        <p:spPr bwMode="auto">
          <a:xfrm>
            <a:off x="2590800" y="231775"/>
            <a:ext cx="67564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37-5 The Three Types of Blood Vessels</a:t>
            </a:r>
          </a:p>
        </p:txBody>
      </p:sp>
      <p:sp>
        <p:nvSpPr>
          <p:cNvPr id="177164" name="Text Box 2060"/>
          <p:cNvSpPr txBox="1">
            <a:spLocks noChangeArrowheads="1"/>
          </p:cNvSpPr>
          <p:nvPr/>
        </p:nvSpPr>
        <p:spPr bwMode="auto">
          <a:xfrm>
            <a:off x="4508500" y="2128838"/>
            <a:ext cx="1212850" cy="274637"/>
          </a:xfrm>
          <a:prstGeom prst="rect">
            <a:avLst/>
          </a:prstGeom>
          <a:noFill/>
          <a:ln w="9525">
            <a:noFill/>
            <a:miter lim="800000"/>
            <a:headEnd/>
            <a:tailEnd/>
          </a:ln>
          <a:effectLst/>
        </p:spPr>
        <p:txBody>
          <a:bodyPr>
            <a:spAutoFit/>
          </a:bodyPr>
          <a:lstStyle/>
          <a:p>
            <a:pPr algn="r"/>
            <a:r>
              <a:rPr lang="en-US" sz="1200" b="1"/>
              <a:t>Capillary</a:t>
            </a:r>
          </a:p>
        </p:txBody>
      </p:sp>
      <p:grpSp>
        <p:nvGrpSpPr>
          <p:cNvPr id="2" name="Group 2068"/>
          <p:cNvGrpSpPr>
            <a:grpSpLocks/>
          </p:cNvGrpSpPr>
          <p:nvPr/>
        </p:nvGrpSpPr>
        <p:grpSpPr bwMode="auto">
          <a:xfrm>
            <a:off x="266700" y="2154238"/>
            <a:ext cx="8636000" cy="3284537"/>
            <a:chOff x="168" y="1357"/>
            <a:chExt cx="5440" cy="2069"/>
          </a:xfrm>
        </p:grpSpPr>
        <p:sp>
          <p:nvSpPr>
            <p:cNvPr id="177157" name="Text Box 2053"/>
            <p:cNvSpPr txBox="1">
              <a:spLocks noChangeArrowheads="1"/>
            </p:cNvSpPr>
            <p:nvPr/>
          </p:nvSpPr>
          <p:spPr bwMode="auto">
            <a:xfrm>
              <a:off x="168" y="2613"/>
              <a:ext cx="620" cy="288"/>
            </a:xfrm>
            <a:prstGeom prst="rect">
              <a:avLst/>
            </a:prstGeom>
            <a:noFill/>
            <a:ln w="9525">
              <a:noFill/>
              <a:miter lim="800000"/>
              <a:headEnd/>
              <a:tailEnd/>
            </a:ln>
            <a:effectLst/>
          </p:spPr>
          <p:txBody>
            <a:bodyPr>
              <a:spAutoFit/>
            </a:bodyPr>
            <a:lstStyle/>
            <a:p>
              <a:pPr algn="r"/>
              <a:r>
                <a:rPr lang="en-US" sz="1200"/>
                <a:t>Connective tissue</a:t>
              </a:r>
            </a:p>
          </p:txBody>
        </p:sp>
        <p:sp>
          <p:nvSpPr>
            <p:cNvPr id="177158" name="Text Box 2054"/>
            <p:cNvSpPr txBox="1">
              <a:spLocks noChangeArrowheads="1"/>
            </p:cNvSpPr>
            <p:nvPr/>
          </p:nvSpPr>
          <p:spPr bwMode="auto">
            <a:xfrm>
              <a:off x="4988" y="2285"/>
              <a:ext cx="620" cy="288"/>
            </a:xfrm>
            <a:prstGeom prst="rect">
              <a:avLst/>
            </a:prstGeom>
            <a:noFill/>
            <a:ln w="9525">
              <a:noFill/>
              <a:miter lim="800000"/>
              <a:headEnd/>
              <a:tailEnd/>
            </a:ln>
            <a:effectLst/>
          </p:spPr>
          <p:txBody>
            <a:bodyPr>
              <a:spAutoFit/>
            </a:bodyPr>
            <a:lstStyle/>
            <a:p>
              <a:r>
                <a:rPr lang="en-US" sz="1200"/>
                <a:t>Connective tissue</a:t>
              </a:r>
            </a:p>
          </p:txBody>
        </p:sp>
        <p:sp>
          <p:nvSpPr>
            <p:cNvPr id="177159" name="Text Box 2055"/>
            <p:cNvSpPr txBox="1">
              <a:spLocks noChangeArrowheads="1"/>
            </p:cNvSpPr>
            <p:nvPr/>
          </p:nvSpPr>
          <p:spPr bwMode="auto">
            <a:xfrm>
              <a:off x="256" y="2941"/>
              <a:ext cx="620" cy="288"/>
            </a:xfrm>
            <a:prstGeom prst="rect">
              <a:avLst/>
            </a:prstGeom>
            <a:noFill/>
            <a:ln w="9525">
              <a:noFill/>
              <a:miter lim="800000"/>
              <a:headEnd/>
              <a:tailEnd/>
            </a:ln>
            <a:effectLst/>
          </p:spPr>
          <p:txBody>
            <a:bodyPr>
              <a:spAutoFit/>
            </a:bodyPr>
            <a:lstStyle/>
            <a:p>
              <a:pPr algn="r"/>
              <a:r>
                <a:rPr lang="en-US" sz="1200"/>
                <a:t>Smooth muscle</a:t>
              </a:r>
            </a:p>
          </p:txBody>
        </p:sp>
        <p:sp>
          <p:nvSpPr>
            <p:cNvPr id="177160" name="Text Box 2056"/>
            <p:cNvSpPr txBox="1">
              <a:spLocks noChangeArrowheads="1"/>
            </p:cNvSpPr>
            <p:nvPr/>
          </p:nvSpPr>
          <p:spPr bwMode="auto">
            <a:xfrm>
              <a:off x="4872" y="2677"/>
              <a:ext cx="620" cy="288"/>
            </a:xfrm>
            <a:prstGeom prst="rect">
              <a:avLst/>
            </a:prstGeom>
            <a:noFill/>
            <a:ln w="9525">
              <a:noFill/>
              <a:miter lim="800000"/>
              <a:headEnd/>
              <a:tailEnd/>
            </a:ln>
            <a:effectLst/>
          </p:spPr>
          <p:txBody>
            <a:bodyPr>
              <a:spAutoFit/>
            </a:bodyPr>
            <a:lstStyle/>
            <a:p>
              <a:r>
                <a:rPr lang="en-US" sz="1200"/>
                <a:t>Smooth muscle</a:t>
              </a:r>
            </a:p>
          </p:txBody>
        </p:sp>
        <p:sp>
          <p:nvSpPr>
            <p:cNvPr id="177161" name="Text Box 2057"/>
            <p:cNvSpPr txBox="1">
              <a:spLocks noChangeArrowheads="1"/>
            </p:cNvSpPr>
            <p:nvPr/>
          </p:nvSpPr>
          <p:spPr bwMode="auto">
            <a:xfrm>
              <a:off x="408" y="3253"/>
              <a:ext cx="764" cy="173"/>
            </a:xfrm>
            <a:prstGeom prst="rect">
              <a:avLst/>
            </a:prstGeom>
            <a:noFill/>
            <a:ln w="9525">
              <a:noFill/>
              <a:miter lim="800000"/>
              <a:headEnd/>
              <a:tailEnd/>
            </a:ln>
            <a:effectLst/>
          </p:spPr>
          <p:txBody>
            <a:bodyPr>
              <a:spAutoFit/>
            </a:bodyPr>
            <a:lstStyle/>
            <a:p>
              <a:pPr algn="r"/>
              <a:r>
                <a:rPr lang="en-US" sz="1200"/>
                <a:t>Endothelium</a:t>
              </a:r>
            </a:p>
          </p:txBody>
        </p:sp>
        <p:sp>
          <p:nvSpPr>
            <p:cNvPr id="177162" name="Text Box 2058"/>
            <p:cNvSpPr txBox="1">
              <a:spLocks noChangeArrowheads="1"/>
            </p:cNvSpPr>
            <p:nvPr/>
          </p:nvSpPr>
          <p:spPr bwMode="auto">
            <a:xfrm>
              <a:off x="4568" y="3037"/>
              <a:ext cx="764" cy="173"/>
            </a:xfrm>
            <a:prstGeom prst="rect">
              <a:avLst/>
            </a:prstGeom>
            <a:noFill/>
            <a:ln w="9525">
              <a:noFill/>
              <a:miter lim="800000"/>
              <a:headEnd/>
              <a:tailEnd/>
            </a:ln>
            <a:effectLst/>
          </p:spPr>
          <p:txBody>
            <a:bodyPr>
              <a:spAutoFit/>
            </a:bodyPr>
            <a:lstStyle/>
            <a:p>
              <a:pPr algn="r"/>
              <a:r>
                <a:rPr lang="en-US" sz="1200"/>
                <a:t>Endothelium</a:t>
              </a:r>
            </a:p>
          </p:txBody>
        </p:sp>
        <p:sp>
          <p:nvSpPr>
            <p:cNvPr id="177163" name="Text Box 2059"/>
            <p:cNvSpPr txBox="1">
              <a:spLocks noChangeArrowheads="1"/>
            </p:cNvSpPr>
            <p:nvPr/>
          </p:nvSpPr>
          <p:spPr bwMode="auto">
            <a:xfrm>
              <a:off x="4048" y="3237"/>
              <a:ext cx="764" cy="173"/>
            </a:xfrm>
            <a:prstGeom prst="rect">
              <a:avLst/>
            </a:prstGeom>
            <a:noFill/>
            <a:ln w="9525">
              <a:noFill/>
              <a:miter lim="800000"/>
              <a:headEnd/>
              <a:tailEnd/>
            </a:ln>
            <a:effectLst/>
          </p:spPr>
          <p:txBody>
            <a:bodyPr>
              <a:spAutoFit/>
            </a:bodyPr>
            <a:lstStyle/>
            <a:p>
              <a:pPr algn="r"/>
              <a:r>
                <a:rPr lang="en-US" sz="1200"/>
                <a:t>Valve</a:t>
              </a:r>
            </a:p>
          </p:txBody>
        </p:sp>
        <p:sp>
          <p:nvSpPr>
            <p:cNvPr id="177165" name="Text Box 2061"/>
            <p:cNvSpPr txBox="1">
              <a:spLocks noChangeArrowheads="1"/>
            </p:cNvSpPr>
            <p:nvPr/>
          </p:nvSpPr>
          <p:spPr bwMode="auto">
            <a:xfrm>
              <a:off x="3032" y="1717"/>
              <a:ext cx="764" cy="173"/>
            </a:xfrm>
            <a:prstGeom prst="rect">
              <a:avLst/>
            </a:prstGeom>
            <a:noFill/>
            <a:ln w="9525">
              <a:noFill/>
              <a:miter lim="800000"/>
              <a:headEnd/>
              <a:tailEnd/>
            </a:ln>
            <a:effectLst/>
          </p:spPr>
          <p:txBody>
            <a:bodyPr>
              <a:spAutoFit/>
            </a:bodyPr>
            <a:lstStyle/>
            <a:p>
              <a:pPr algn="r"/>
              <a:r>
                <a:rPr lang="en-US" sz="1200"/>
                <a:t>Venule</a:t>
              </a:r>
            </a:p>
          </p:txBody>
        </p:sp>
        <p:sp>
          <p:nvSpPr>
            <p:cNvPr id="177166" name="Text Box 2062"/>
            <p:cNvSpPr txBox="1">
              <a:spLocks noChangeArrowheads="1"/>
            </p:cNvSpPr>
            <p:nvPr/>
          </p:nvSpPr>
          <p:spPr bwMode="auto">
            <a:xfrm>
              <a:off x="1592" y="1357"/>
              <a:ext cx="764" cy="173"/>
            </a:xfrm>
            <a:prstGeom prst="rect">
              <a:avLst/>
            </a:prstGeom>
            <a:noFill/>
            <a:ln w="9525">
              <a:noFill/>
              <a:miter lim="800000"/>
              <a:headEnd/>
              <a:tailEnd/>
            </a:ln>
            <a:effectLst/>
          </p:spPr>
          <p:txBody>
            <a:bodyPr>
              <a:spAutoFit/>
            </a:bodyPr>
            <a:lstStyle/>
            <a:p>
              <a:pPr algn="r"/>
              <a:r>
                <a:rPr lang="en-US" sz="1200"/>
                <a:t>Endothelium</a:t>
              </a:r>
            </a:p>
          </p:txBody>
        </p:sp>
        <p:sp>
          <p:nvSpPr>
            <p:cNvPr id="177167" name="Text Box 2063"/>
            <p:cNvSpPr txBox="1">
              <a:spLocks noChangeArrowheads="1"/>
            </p:cNvSpPr>
            <p:nvPr/>
          </p:nvSpPr>
          <p:spPr bwMode="auto">
            <a:xfrm>
              <a:off x="1320" y="1717"/>
              <a:ext cx="764" cy="173"/>
            </a:xfrm>
            <a:prstGeom prst="rect">
              <a:avLst/>
            </a:prstGeom>
            <a:noFill/>
            <a:ln w="9525">
              <a:noFill/>
              <a:miter lim="800000"/>
              <a:headEnd/>
              <a:tailEnd/>
            </a:ln>
            <a:effectLst/>
          </p:spPr>
          <p:txBody>
            <a:bodyPr>
              <a:spAutoFit/>
            </a:bodyPr>
            <a:lstStyle/>
            <a:p>
              <a:pPr algn="r"/>
              <a:r>
                <a:rPr lang="en-US" sz="1200"/>
                <a:t>Arteriole</a:t>
              </a:r>
            </a:p>
          </p:txBody>
        </p:sp>
      </p:grpSp>
      <p:sp>
        <p:nvSpPr>
          <p:cNvPr id="177168" name="Text Box 2064"/>
          <p:cNvSpPr txBox="1">
            <a:spLocks noChangeArrowheads="1"/>
          </p:cNvSpPr>
          <p:nvPr/>
        </p:nvSpPr>
        <p:spPr bwMode="auto">
          <a:xfrm>
            <a:off x="6197600" y="1646238"/>
            <a:ext cx="1212850" cy="274637"/>
          </a:xfrm>
          <a:prstGeom prst="rect">
            <a:avLst/>
          </a:prstGeom>
          <a:noFill/>
          <a:ln w="9525">
            <a:noFill/>
            <a:miter lim="800000"/>
            <a:headEnd/>
            <a:tailEnd/>
          </a:ln>
          <a:effectLst/>
        </p:spPr>
        <p:txBody>
          <a:bodyPr>
            <a:spAutoFit/>
          </a:bodyPr>
          <a:lstStyle/>
          <a:p>
            <a:pPr algn="r"/>
            <a:r>
              <a:rPr lang="en-US" sz="1200" b="1"/>
              <a:t>Vein</a:t>
            </a:r>
          </a:p>
        </p:txBody>
      </p:sp>
      <p:sp>
        <p:nvSpPr>
          <p:cNvPr id="177169" name="Text Box 2065"/>
          <p:cNvSpPr txBox="1">
            <a:spLocks noChangeArrowheads="1"/>
          </p:cNvSpPr>
          <p:nvPr/>
        </p:nvSpPr>
        <p:spPr bwMode="auto">
          <a:xfrm>
            <a:off x="1257300" y="1684338"/>
            <a:ext cx="1212850" cy="274637"/>
          </a:xfrm>
          <a:prstGeom prst="rect">
            <a:avLst/>
          </a:prstGeom>
          <a:noFill/>
          <a:ln w="9525">
            <a:noFill/>
            <a:miter lim="800000"/>
            <a:headEnd/>
            <a:tailEnd/>
          </a:ln>
          <a:effectLst/>
        </p:spPr>
        <p:txBody>
          <a:bodyPr>
            <a:spAutoFit/>
          </a:bodyPr>
          <a:lstStyle/>
          <a:p>
            <a:pPr algn="r"/>
            <a:r>
              <a:rPr lang="en-US" sz="1200" b="1"/>
              <a:t>Artery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1026" descr="bio_ch37_4072"/>
          <p:cNvPicPr>
            <a:picLocks noChangeAspect="1" noChangeArrowheads="1"/>
          </p:cNvPicPr>
          <p:nvPr/>
        </p:nvPicPr>
        <p:blipFill>
          <a:blip r:embed="rId3" cstate="print"/>
          <a:srcRect/>
          <a:stretch>
            <a:fillRect/>
          </a:stretch>
        </p:blipFill>
        <p:spPr bwMode="auto">
          <a:xfrm>
            <a:off x="2905125" y="1395413"/>
            <a:ext cx="3154363" cy="4229100"/>
          </a:xfrm>
          <a:prstGeom prst="rect">
            <a:avLst/>
          </a:prstGeom>
          <a:noFill/>
        </p:spPr>
      </p:pic>
      <p:sp>
        <p:nvSpPr>
          <p:cNvPr id="181251" name="Text Box 1027"/>
          <p:cNvSpPr txBox="1">
            <a:spLocks noChangeArrowheads="1"/>
          </p:cNvSpPr>
          <p:nvPr/>
        </p:nvSpPr>
        <p:spPr bwMode="auto">
          <a:xfrm>
            <a:off x="838200" y="762000"/>
            <a:ext cx="1435100" cy="304800"/>
          </a:xfrm>
          <a:prstGeom prst="rect">
            <a:avLst/>
          </a:prstGeom>
          <a:noFill/>
          <a:ln w="9525">
            <a:noFill/>
            <a:miter lim="800000"/>
            <a:headEnd/>
            <a:tailEnd/>
          </a:ln>
          <a:effectLst/>
        </p:spPr>
        <p:txBody>
          <a:bodyPr>
            <a:spAutoFit/>
          </a:bodyPr>
          <a:lstStyle/>
          <a:p>
            <a:pPr algn="ctr">
              <a:spcBef>
                <a:spcPct val="50000"/>
              </a:spcBef>
            </a:pPr>
            <a:r>
              <a:rPr lang="en-US" b="1">
                <a:solidFill>
                  <a:schemeClr val="bg1"/>
                </a:solidFill>
              </a:rPr>
              <a:t>Section 37-1</a:t>
            </a:r>
          </a:p>
        </p:txBody>
      </p:sp>
      <p:sp>
        <p:nvSpPr>
          <p:cNvPr id="181252" name="Text Box 1028"/>
          <p:cNvSpPr txBox="1">
            <a:spLocks noChangeArrowheads="1"/>
          </p:cNvSpPr>
          <p:nvPr/>
        </p:nvSpPr>
        <p:spPr bwMode="auto">
          <a:xfrm>
            <a:off x="2590800" y="231775"/>
            <a:ext cx="51054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37-2 The Circulatory System</a:t>
            </a:r>
          </a:p>
        </p:txBody>
      </p:sp>
      <p:grpSp>
        <p:nvGrpSpPr>
          <p:cNvPr id="2" name="Group 1040"/>
          <p:cNvGrpSpPr>
            <a:grpSpLocks/>
          </p:cNvGrpSpPr>
          <p:nvPr/>
        </p:nvGrpSpPr>
        <p:grpSpPr bwMode="auto">
          <a:xfrm>
            <a:off x="2244725" y="1277938"/>
            <a:ext cx="4171950" cy="4678362"/>
            <a:chOff x="1414" y="805"/>
            <a:chExt cx="2628" cy="2947"/>
          </a:xfrm>
        </p:grpSpPr>
        <p:sp>
          <p:nvSpPr>
            <p:cNvPr id="181253" name="Text Box 1029"/>
            <p:cNvSpPr txBox="1">
              <a:spLocks noChangeArrowheads="1"/>
            </p:cNvSpPr>
            <p:nvPr/>
          </p:nvSpPr>
          <p:spPr bwMode="auto">
            <a:xfrm>
              <a:off x="1462" y="805"/>
              <a:ext cx="900" cy="288"/>
            </a:xfrm>
            <a:prstGeom prst="rect">
              <a:avLst/>
            </a:prstGeom>
            <a:noFill/>
            <a:ln w="9525">
              <a:noFill/>
              <a:miter lim="800000"/>
              <a:headEnd/>
              <a:tailEnd/>
            </a:ln>
            <a:effectLst/>
          </p:spPr>
          <p:txBody>
            <a:bodyPr>
              <a:spAutoFit/>
            </a:bodyPr>
            <a:lstStyle/>
            <a:p>
              <a:pPr algn="r"/>
              <a:r>
                <a:rPr lang="en-US" sz="1200"/>
                <a:t>Capillaries of head and arms</a:t>
              </a:r>
            </a:p>
          </p:txBody>
        </p:sp>
        <p:sp>
          <p:nvSpPr>
            <p:cNvPr id="181254" name="Text Box 1030"/>
            <p:cNvSpPr txBox="1">
              <a:spLocks noChangeArrowheads="1"/>
            </p:cNvSpPr>
            <p:nvPr/>
          </p:nvSpPr>
          <p:spPr bwMode="auto">
            <a:xfrm>
              <a:off x="3142" y="3349"/>
              <a:ext cx="900" cy="403"/>
            </a:xfrm>
            <a:prstGeom prst="rect">
              <a:avLst/>
            </a:prstGeom>
            <a:noFill/>
            <a:ln w="9525">
              <a:noFill/>
              <a:miter lim="800000"/>
              <a:headEnd/>
              <a:tailEnd/>
            </a:ln>
            <a:effectLst/>
          </p:spPr>
          <p:txBody>
            <a:bodyPr>
              <a:spAutoFit/>
            </a:bodyPr>
            <a:lstStyle/>
            <a:p>
              <a:r>
                <a:rPr lang="en-US" sz="1200"/>
                <a:t>Capillaries of abdominal organs and legs</a:t>
              </a:r>
            </a:p>
          </p:txBody>
        </p:sp>
        <p:sp>
          <p:nvSpPr>
            <p:cNvPr id="181255" name="Text Box 1031"/>
            <p:cNvSpPr txBox="1">
              <a:spLocks noChangeArrowheads="1"/>
            </p:cNvSpPr>
            <p:nvPr/>
          </p:nvSpPr>
          <p:spPr bwMode="auto">
            <a:xfrm>
              <a:off x="1758" y="2733"/>
              <a:ext cx="588" cy="288"/>
            </a:xfrm>
            <a:prstGeom prst="rect">
              <a:avLst/>
            </a:prstGeom>
            <a:noFill/>
            <a:ln w="9525">
              <a:noFill/>
              <a:miter lim="800000"/>
              <a:headEnd/>
              <a:tailEnd/>
            </a:ln>
            <a:effectLst/>
          </p:spPr>
          <p:txBody>
            <a:bodyPr>
              <a:spAutoFit/>
            </a:bodyPr>
            <a:lstStyle/>
            <a:p>
              <a:pPr algn="r"/>
              <a:r>
                <a:rPr lang="en-US" sz="1200"/>
                <a:t>Inferior vena cava</a:t>
              </a:r>
            </a:p>
          </p:txBody>
        </p:sp>
        <p:sp>
          <p:nvSpPr>
            <p:cNvPr id="181256" name="Text Box 1032"/>
            <p:cNvSpPr txBox="1">
              <a:spLocks noChangeArrowheads="1"/>
            </p:cNvSpPr>
            <p:nvPr/>
          </p:nvSpPr>
          <p:spPr bwMode="auto">
            <a:xfrm>
              <a:off x="1934" y="2285"/>
              <a:ext cx="644" cy="288"/>
            </a:xfrm>
            <a:prstGeom prst="rect">
              <a:avLst/>
            </a:prstGeom>
            <a:noFill/>
            <a:ln w="9525">
              <a:noFill/>
              <a:miter lim="800000"/>
              <a:headEnd/>
              <a:tailEnd/>
            </a:ln>
            <a:effectLst/>
          </p:spPr>
          <p:txBody>
            <a:bodyPr>
              <a:spAutoFit/>
            </a:bodyPr>
            <a:lstStyle/>
            <a:p>
              <a:pPr algn="r"/>
              <a:r>
                <a:rPr lang="en-US" sz="1200"/>
                <a:t>Pulmonary vein</a:t>
              </a:r>
            </a:p>
          </p:txBody>
        </p:sp>
        <p:sp>
          <p:nvSpPr>
            <p:cNvPr id="181257" name="Text Box 1033"/>
            <p:cNvSpPr txBox="1">
              <a:spLocks noChangeArrowheads="1"/>
            </p:cNvSpPr>
            <p:nvPr/>
          </p:nvSpPr>
          <p:spPr bwMode="auto">
            <a:xfrm>
              <a:off x="1414" y="2421"/>
              <a:ext cx="708" cy="288"/>
            </a:xfrm>
            <a:prstGeom prst="rect">
              <a:avLst/>
            </a:prstGeom>
            <a:noFill/>
            <a:ln w="9525">
              <a:noFill/>
              <a:miter lim="800000"/>
              <a:headEnd/>
              <a:tailEnd/>
            </a:ln>
            <a:effectLst/>
          </p:spPr>
          <p:txBody>
            <a:bodyPr>
              <a:spAutoFit/>
            </a:bodyPr>
            <a:lstStyle/>
            <a:p>
              <a:r>
                <a:rPr lang="en-US" sz="1200"/>
                <a:t>Capillaries of right lung</a:t>
              </a:r>
            </a:p>
          </p:txBody>
        </p:sp>
        <p:sp>
          <p:nvSpPr>
            <p:cNvPr id="181258" name="Text Box 1034"/>
            <p:cNvSpPr txBox="1">
              <a:spLocks noChangeArrowheads="1"/>
            </p:cNvSpPr>
            <p:nvPr/>
          </p:nvSpPr>
          <p:spPr bwMode="auto">
            <a:xfrm>
              <a:off x="1606" y="1317"/>
              <a:ext cx="620" cy="288"/>
            </a:xfrm>
            <a:prstGeom prst="rect">
              <a:avLst/>
            </a:prstGeom>
            <a:noFill/>
            <a:ln w="9525">
              <a:noFill/>
              <a:miter lim="800000"/>
              <a:headEnd/>
              <a:tailEnd/>
            </a:ln>
            <a:effectLst/>
          </p:spPr>
          <p:txBody>
            <a:bodyPr>
              <a:spAutoFit/>
            </a:bodyPr>
            <a:lstStyle/>
            <a:p>
              <a:pPr algn="r"/>
              <a:r>
                <a:rPr lang="en-US" sz="1200"/>
                <a:t>Superior vena cava</a:t>
              </a:r>
            </a:p>
          </p:txBody>
        </p:sp>
        <p:sp>
          <p:nvSpPr>
            <p:cNvPr id="181259" name="Text Box 1035"/>
            <p:cNvSpPr txBox="1">
              <a:spLocks noChangeArrowheads="1"/>
            </p:cNvSpPr>
            <p:nvPr/>
          </p:nvSpPr>
          <p:spPr bwMode="auto">
            <a:xfrm>
              <a:off x="2590" y="1365"/>
              <a:ext cx="444" cy="173"/>
            </a:xfrm>
            <a:prstGeom prst="rect">
              <a:avLst/>
            </a:prstGeom>
            <a:noFill/>
            <a:ln w="9525">
              <a:noFill/>
              <a:miter lim="800000"/>
              <a:headEnd/>
              <a:tailEnd/>
            </a:ln>
            <a:effectLst/>
          </p:spPr>
          <p:txBody>
            <a:bodyPr>
              <a:spAutoFit/>
            </a:bodyPr>
            <a:lstStyle/>
            <a:p>
              <a:r>
                <a:rPr lang="en-US" sz="1200"/>
                <a:t>Aorta</a:t>
              </a:r>
            </a:p>
          </p:txBody>
        </p:sp>
        <p:sp>
          <p:nvSpPr>
            <p:cNvPr id="181260" name="Text Box 1036"/>
            <p:cNvSpPr txBox="1">
              <a:spLocks noChangeArrowheads="1"/>
            </p:cNvSpPr>
            <p:nvPr/>
          </p:nvSpPr>
          <p:spPr bwMode="auto">
            <a:xfrm>
              <a:off x="3102" y="1325"/>
              <a:ext cx="660" cy="288"/>
            </a:xfrm>
            <a:prstGeom prst="rect">
              <a:avLst/>
            </a:prstGeom>
            <a:noFill/>
            <a:ln w="9525">
              <a:noFill/>
              <a:miter lim="800000"/>
              <a:headEnd/>
              <a:tailEnd/>
            </a:ln>
            <a:effectLst/>
          </p:spPr>
          <p:txBody>
            <a:bodyPr>
              <a:spAutoFit/>
            </a:bodyPr>
            <a:lstStyle/>
            <a:p>
              <a:r>
                <a:rPr lang="en-US" sz="1200"/>
                <a:t>Pulmonary artery</a:t>
              </a:r>
            </a:p>
          </p:txBody>
        </p:sp>
        <p:sp>
          <p:nvSpPr>
            <p:cNvPr id="181261" name="Text Box 1037"/>
            <p:cNvSpPr txBox="1">
              <a:spLocks noChangeArrowheads="1"/>
            </p:cNvSpPr>
            <p:nvPr/>
          </p:nvSpPr>
          <p:spPr bwMode="auto">
            <a:xfrm>
              <a:off x="3342" y="2413"/>
              <a:ext cx="612" cy="288"/>
            </a:xfrm>
            <a:prstGeom prst="rect">
              <a:avLst/>
            </a:prstGeom>
            <a:noFill/>
            <a:ln w="9525">
              <a:noFill/>
              <a:miter lim="800000"/>
              <a:headEnd/>
              <a:tailEnd/>
            </a:ln>
            <a:effectLst/>
          </p:spPr>
          <p:txBody>
            <a:bodyPr>
              <a:spAutoFit/>
            </a:bodyPr>
            <a:lstStyle/>
            <a:p>
              <a:r>
                <a:rPr lang="en-US" sz="1200"/>
                <a:t>Capillaries of left lung</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Multi-cellular Organisms</a:t>
            </a:r>
          </a:p>
        </p:txBody>
      </p:sp>
      <p:sp>
        <p:nvSpPr>
          <p:cNvPr id="44035" name="Rectangle 3"/>
          <p:cNvSpPr>
            <a:spLocks noGrp="1" noChangeArrowheads="1"/>
          </p:cNvSpPr>
          <p:nvPr>
            <p:ph type="body" idx="1"/>
          </p:nvPr>
        </p:nvSpPr>
        <p:spPr/>
        <p:txBody>
          <a:bodyPr/>
          <a:lstStyle/>
          <a:p>
            <a:pPr eaLnBrk="1" hangingPunct="1"/>
            <a:r>
              <a:rPr lang="en-US" dirty="0" smtClean="0"/>
              <a:t>Organisms that made up of many cells are 	called multi-cellular.</a:t>
            </a:r>
          </a:p>
          <a:p>
            <a:pPr eaLnBrk="1" hangingPunct="1"/>
            <a:r>
              <a:rPr lang="en-US" dirty="0" smtClean="0"/>
              <a:t>Multi-cellular organism depend of a variety 	of different kinds of cells to accomplish</a:t>
            </a:r>
            <a:r>
              <a:rPr lang="en-US" b="1" dirty="0" smtClean="0"/>
              <a:t> 	</a:t>
            </a:r>
            <a:r>
              <a:rPr lang="en-US" dirty="0" smtClean="0"/>
              <a:t>all the functions of living things.</a:t>
            </a:r>
          </a:p>
          <a:p>
            <a:pPr eaLnBrk="1" hangingPunct="1"/>
            <a:r>
              <a:rPr lang="en-US" u="sng" dirty="0" smtClean="0"/>
              <a:t>Cell specialization:</a:t>
            </a:r>
            <a:r>
              <a:rPr lang="en-US" dirty="0" smtClean="0"/>
              <a:t> The development of cells in	different ways to perform different tasks in	an organism.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a:t>
            </a:r>
            <a:endParaRPr lang="en-US" dirty="0"/>
          </a:p>
        </p:txBody>
      </p:sp>
      <p:sp>
        <p:nvSpPr>
          <p:cNvPr id="3" name="Content Placeholder 2"/>
          <p:cNvSpPr>
            <a:spLocks noGrp="1"/>
          </p:cNvSpPr>
          <p:nvPr>
            <p:ph idx="1"/>
          </p:nvPr>
        </p:nvSpPr>
        <p:spPr/>
        <p:txBody>
          <a:bodyPr/>
          <a:lstStyle/>
          <a:p>
            <a:r>
              <a:rPr lang="en-US" dirty="0" smtClean="0"/>
              <a:t>When the heart pumps blood through the arteries (beginning with ventricular contraction) it exerts force on the arterial wall. 	This is known as blood pressure.</a:t>
            </a:r>
          </a:p>
          <a:p>
            <a:r>
              <a:rPr lang="en-US" dirty="0" smtClean="0"/>
              <a:t>When the heart contracts it increases blood	pressure on the arterial walls. When it 	relaxes the blood pressure decreases.</a:t>
            </a:r>
          </a:p>
          <a:p>
            <a:r>
              <a:rPr lang="en-US" dirty="0" smtClean="0"/>
              <a:t>Normal blood pressure 120/80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 blood pressure and atherosclerosis are the 	two leading causes of heart disease</a:t>
            </a:r>
          </a:p>
          <a:p>
            <a:r>
              <a:rPr lang="en-US" dirty="0" smtClean="0"/>
              <a:t>Atherosclerosis is the build of fatty tissues on the 	walls of arteries called plaque.</a:t>
            </a:r>
          </a:p>
          <a:p>
            <a:r>
              <a:rPr lang="en-US" dirty="0" smtClean="0"/>
              <a:t>Atherosclerosis in the coronary arteries can 	prevent blood from getting to the muscles of	the heart, which can cause the muscle to start	die. </a:t>
            </a:r>
          </a:p>
          <a:p>
            <a:r>
              <a:rPr lang="en-US" dirty="0" smtClean="0"/>
              <a:t>If enough muscle is damaged a heart attack 	occurs.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a:t>
            </a:r>
            <a:endParaRPr lang="en-US" dirty="0"/>
          </a:p>
        </p:txBody>
      </p:sp>
      <p:sp>
        <p:nvSpPr>
          <p:cNvPr id="3" name="Content Placeholder 2"/>
          <p:cNvSpPr>
            <a:spLocks noGrp="1"/>
          </p:cNvSpPr>
          <p:nvPr>
            <p:ph idx="1"/>
          </p:nvPr>
        </p:nvSpPr>
        <p:spPr/>
        <p:txBody>
          <a:bodyPr/>
          <a:lstStyle/>
          <a:p>
            <a:r>
              <a:rPr lang="en-US" dirty="0" smtClean="0"/>
              <a:t>Atherosclerosis can cause blood clots to form. </a:t>
            </a:r>
          </a:p>
          <a:p>
            <a:r>
              <a:rPr lang="en-US" dirty="0" smtClean="0"/>
              <a:t>When one of clots break free it can then travel	through the circulatory system.</a:t>
            </a:r>
          </a:p>
          <a:p>
            <a:r>
              <a:rPr lang="en-US" dirty="0" smtClean="0"/>
              <a:t>Stroke occurs when one of these blood clots 	blocks a capillary in the brain.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Hypertension</a:t>
            </a:r>
            <a:endParaRPr lang="en-US" dirty="0"/>
          </a:p>
        </p:txBody>
      </p:sp>
      <p:sp>
        <p:nvSpPr>
          <p:cNvPr id="3" name="Content Placeholder 2"/>
          <p:cNvSpPr>
            <a:spLocks noGrp="1"/>
          </p:cNvSpPr>
          <p:nvPr>
            <p:ph idx="1"/>
          </p:nvPr>
        </p:nvSpPr>
        <p:spPr/>
        <p:txBody>
          <a:bodyPr/>
          <a:lstStyle/>
          <a:p>
            <a:r>
              <a:rPr lang="en-US" dirty="0" smtClean="0"/>
              <a:t>High blood pressure can lead to a number of 	medical problems. </a:t>
            </a:r>
          </a:p>
          <a:p>
            <a:r>
              <a:rPr lang="en-US" dirty="0" smtClean="0"/>
              <a:t>High blood pressure makes the heart work 	harder to circulate the blood. </a:t>
            </a:r>
          </a:p>
          <a:p>
            <a:r>
              <a:rPr lang="en-US" dirty="0" smtClean="0"/>
              <a:t>Over long periods of time high blood pressure	can weaken the heart and increase the risk	of heart attack, stroke, or other circulatory 	diseases.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a:t>
            </a:r>
            <a:endParaRPr lang="en-US" dirty="0"/>
          </a:p>
        </p:txBody>
      </p:sp>
      <p:sp>
        <p:nvSpPr>
          <p:cNvPr id="3" name="Content Placeholder 2"/>
          <p:cNvSpPr>
            <a:spLocks noGrp="1"/>
          </p:cNvSpPr>
          <p:nvPr>
            <p:ph idx="1"/>
          </p:nvPr>
        </p:nvSpPr>
        <p:spPr/>
        <p:txBody>
          <a:bodyPr>
            <a:normAutofit lnSpcReduction="10000"/>
          </a:bodyPr>
          <a:lstStyle/>
          <a:p>
            <a:r>
              <a:rPr lang="en-US" dirty="0" smtClean="0"/>
              <a:t>A disease is any change other than injury that	disrupts normal body function.</a:t>
            </a:r>
          </a:p>
          <a:p>
            <a:r>
              <a:rPr lang="en-US" dirty="0" smtClean="0"/>
              <a:t>Some disease are produced by agents such as	bacteria, viruses, fungi or </a:t>
            </a:r>
            <a:r>
              <a:rPr lang="en-US" dirty="0" err="1" smtClean="0"/>
              <a:t>protists</a:t>
            </a:r>
            <a:r>
              <a:rPr lang="en-US" dirty="0" smtClean="0"/>
              <a:t>.</a:t>
            </a:r>
          </a:p>
          <a:p>
            <a:r>
              <a:rPr lang="en-US" dirty="0" smtClean="0"/>
              <a:t>Other diseases are caused by </a:t>
            </a:r>
            <a:r>
              <a:rPr lang="en-US" dirty="0" err="1" smtClean="0"/>
              <a:t>environmetal</a:t>
            </a:r>
            <a:r>
              <a:rPr lang="en-US" dirty="0" smtClean="0"/>
              <a:t> 	factors, such as chemical exposure or UV 	light.</a:t>
            </a:r>
          </a:p>
          <a:p>
            <a:r>
              <a:rPr lang="en-US" dirty="0" smtClean="0"/>
              <a:t>Some diseases are genetic.</a:t>
            </a:r>
          </a:p>
          <a:p>
            <a:r>
              <a:rPr lang="en-US" dirty="0" smtClean="0"/>
              <a:t>Pathogen: Disease causing agents.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457200" y="1484313"/>
            <a:ext cx="8453438" cy="4122737"/>
          </a:xfrm>
          <a:prstGeom prst="rect">
            <a:avLst/>
          </a:prstGeom>
          <a:noFill/>
        </p:spPr>
      </p:pic>
      <p:sp>
        <p:nvSpPr>
          <p:cNvPr id="14344" name="Text Box 8"/>
          <p:cNvSpPr txBox="1">
            <a:spLocks noChangeArrowheads="1"/>
          </p:cNvSpPr>
          <p:nvPr/>
        </p:nvSpPr>
        <p:spPr bwMode="auto">
          <a:xfrm>
            <a:off x="436563" y="2500313"/>
            <a:ext cx="1243012" cy="274637"/>
          </a:xfrm>
          <a:prstGeom prst="rect">
            <a:avLst/>
          </a:prstGeom>
          <a:noFill/>
          <a:ln w="9525">
            <a:noFill/>
            <a:miter lim="800000"/>
            <a:headEnd/>
            <a:tailEnd/>
          </a:ln>
          <a:effectLst/>
        </p:spPr>
        <p:txBody>
          <a:bodyPr>
            <a:spAutoFit/>
          </a:bodyPr>
          <a:lstStyle/>
          <a:p>
            <a:pPr algn="l">
              <a:spcBef>
                <a:spcPct val="50000"/>
              </a:spcBef>
            </a:pPr>
            <a:endParaRPr lang="en-US" altLang="en-US" sz="1200" b="0"/>
          </a:p>
        </p:txBody>
      </p:sp>
      <p:sp>
        <p:nvSpPr>
          <p:cNvPr id="14346" name="Text Box 10"/>
          <p:cNvSpPr txBox="1">
            <a:spLocks noChangeArrowheads="1"/>
          </p:cNvSpPr>
          <p:nvPr/>
        </p:nvSpPr>
        <p:spPr bwMode="auto">
          <a:xfrm>
            <a:off x="473075" y="1916113"/>
            <a:ext cx="893763" cy="117475"/>
          </a:xfrm>
          <a:prstGeom prst="rect">
            <a:avLst/>
          </a:prstGeom>
          <a:noFill/>
          <a:ln w="9525">
            <a:noFill/>
            <a:miter lim="800000"/>
            <a:headEnd/>
            <a:tailEnd/>
          </a:ln>
          <a:effectLst/>
        </p:spPr>
        <p:txBody>
          <a:bodyPr>
            <a:spAutoFit/>
          </a:bodyPr>
          <a:lstStyle/>
          <a:p>
            <a:pPr algn="ctr">
              <a:lnSpc>
                <a:spcPts val="200"/>
              </a:lnSpc>
              <a:spcBef>
                <a:spcPct val="50000"/>
              </a:spcBef>
            </a:pPr>
            <a:r>
              <a:rPr lang="en-US" altLang="en-US" sz="1200"/>
              <a:t>Viruses</a:t>
            </a:r>
          </a:p>
        </p:txBody>
      </p:sp>
      <p:sp>
        <p:nvSpPr>
          <p:cNvPr id="14349" name="Text Box 13"/>
          <p:cNvSpPr txBox="1">
            <a:spLocks noChangeArrowheads="1"/>
          </p:cNvSpPr>
          <p:nvPr/>
        </p:nvSpPr>
        <p:spPr bwMode="auto">
          <a:xfrm>
            <a:off x="298450" y="3829050"/>
            <a:ext cx="1243013" cy="274638"/>
          </a:xfrm>
          <a:prstGeom prst="rect">
            <a:avLst/>
          </a:prstGeom>
          <a:noFill/>
          <a:ln w="9525">
            <a:noFill/>
            <a:miter lim="800000"/>
            <a:headEnd/>
            <a:tailEnd/>
          </a:ln>
          <a:effectLst/>
        </p:spPr>
        <p:txBody>
          <a:bodyPr>
            <a:spAutoFit/>
          </a:bodyPr>
          <a:lstStyle/>
          <a:p>
            <a:pPr algn="ctr">
              <a:spcBef>
                <a:spcPct val="50000"/>
              </a:spcBef>
            </a:pPr>
            <a:r>
              <a:rPr lang="en-US" altLang="en-US" sz="1200"/>
              <a:t>Protists</a:t>
            </a:r>
          </a:p>
        </p:txBody>
      </p:sp>
      <p:sp>
        <p:nvSpPr>
          <p:cNvPr id="14352" name="Text Box 16"/>
          <p:cNvSpPr txBox="1">
            <a:spLocks noChangeArrowheads="1"/>
          </p:cNvSpPr>
          <p:nvPr/>
        </p:nvSpPr>
        <p:spPr bwMode="auto">
          <a:xfrm>
            <a:off x="446088" y="4572000"/>
            <a:ext cx="946150" cy="274638"/>
          </a:xfrm>
          <a:prstGeom prst="rect">
            <a:avLst/>
          </a:prstGeom>
          <a:noFill/>
          <a:ln w="9525">
            <a:noFill/>
            <a:miter lim="800000"/>
            <a:headEnd/>
            <a:tailEnd/>
          </a:ln>
          <a:effectLst/>
        </p:spPr>
        <p:txBody>
          <a:bodyPr>
            <a:spAutoFit/>
          </a:bodyPr>
          <a:lstStyle/>
          <a:p>
            <a:pPr algn="ctr">
              <a:spcBef>
                <a:spcPct val="50000"/>
              </a:spcBef>
            </a:pPr>
            <a:r>
              <a:rPr lang="en-US" altLang="en-US" sz="1200"/>
              <a:t>Worms</a:t>
            </a:r>
          </a:p>
        </p:txBody>
      </p:sp>
      <p:sp>
        <p:nvSpPr>
          <p:cNvPr id="14353" name="Text Box 17"/>
          <p:cNvSpPr txBox="1">
            <a:spLocks noChangeArrowheads="1"/>
          </p:cNvSpPr>
          <p:nvPr/>
        </p:nvSpPr>
        <p:spPr bwMode="auto">
          <a:xfrm>
            <a:off x="582613" y="4984750"/>
            <a:ext cx="673100" cy="274638"/>
          </a:xfrm>
          <a:prstGeom prst="rect">
            <a:avLst/>
          </a:prstGeom>
          <a:noFill/>
          <a:ln w="9525">
            <a:noFill/>
            <a:miter lim="800000"/>
            <a:headEnd/>
            <a:tailEnd/>
          </a:ln>
          <a:effectLst/>
        </p:spPr>
        <p:txBody>
          <a:bodyPr>
            <a:spAutoFit/>
          </a:bodyPr>
          <a:lstStyle/>
          <a:p>
            <a:pPr algn="ctr">
              <a:spcBef>
                <a:spcPct val="50000"/>
              </a:spcBef>
            </a:pPr>
            <a:r>
              <a:rPr lang="en-US" altLang="en-US" sz="1200"/>
              <a:t>Fungi</a:t>
            </a:r>
          </a:p>
        </p:txBody>
      </p:sp>
      <p:sp>
        <p:nvSpPr>
          <p:cNvPr id="14354" name="Text Box 18"/>
          <p:cNvSpPr txBox="1">
            <a:spLocks noChangeArrowheads="1"/>
          </p:cNvSpPr>
          <p:nvPr/>
        </p:nvSpPr>
        <p:spPr bwMode="auto">
          <a:xfrm>
            <a:off x="1768475" y="1509713"/>
            <a:ext cx="784225" cy="274637"/>
          </a:xfrm>
          <a:prstGeom prst="rect">
            <a:avLst/>
          </a:prstGeom>
          <a:noFill/>
          <a:ln w="9525">
            <a:noFill/>
            <a:miter lim="800000"/>
            <a:headEnd/>
            <a:tailEnd/>
          </a:ln>
          <a:effectLst/>
        </p:spPr>
        <p:txBody>
          <a:bodyPr>
            <a:spAutoFit/>
          </a:bodyPr>
          <a:lstStyle/>
          <a:p>
            <a:pPr algn="l">
              <a:spcBef>
                <a:spcPct val="50000"/>
              </a:spcBef>
            </a:pPr>
            <a:r>
              <a:rPr lang="en-US" altLang="en-US" sz="1200"/>
              <a:t>Disease</a:t>
            </a:r>
          </a:p>
        </p:txBody>
      </p:sp>
      <p:sp>
        <p:nvSpPr>
          <p:cNvPr id="14355" name="Text Box 19"/>
          <p:cNvSpPr txBox="1">
            <a:spLocks noChangeArrowheads="1"/>
          </p:cNvSpPr>
          <p:nvPr/>
        </p:nvSpPr>
        <p:spPr bwMode="auto">
          <a:xfrm>
            <a:off x="3298825" y="1471613"/>
            <a:ext cx="1641475" cy="371475"/>
          </a:xfrm>
          <a:prstGeom prst="rect">
            <a:avLst/>
          </a:prstGeom>
          <a:noFill/>
          <a:ln w="9525">
            <a:noFill/>
            <a:miter lim="800000"/>
            <a:headEnd/>
            <a:tailEnd/>
          </a:ln>
          <a:effectLst/>
        </p:spPr>
        <p:txBody>
          <a:bodyPr>
            <a:spAutoFit/>
          </a:bodyPr>
          <a:lstStyle/>
          <a:p>
            <a:pPr algn="ctr">
              <a:lnSpc>
                <a:spcPts val="1100"/>
              </a:lnSpc>
              <a:spcBef>
                <a:spcPct val="50000"/>
              </a:spcBef>
            </a:pPr>
            <a:r>
              <a:rPr lang="en-US" altLang="en-US" sz="1200"/>
              <a:t>Agent That Causes Disease</a:t>
            </a:r>
          </a:p>
        </p:txBody>
      </p:sp>
      <p:sp>
        <p:nvSpPr>
          <p:cNvPr id="14356" name="Text Box 20"/>
          <p:cNvSpPr txBox="1">
            <a:spLocks noChangeArrowheads="1"/>
          </p:cNvSpPr>
          <p:nvPr/>
        </p:nvSpPr>
        <p:spPr bwMode="auto">
          <a:xfrm>
            <a:off x="5981700" y="1471613"/>
            <a:ext cx="1816100" cy="371475"/>
          </a:xfrm>
          <a:prstGeom prst="rect">
            <a:avLst/>
          </a:prstGeom>
          <a:noFill/>
          <a:ln w="9525">
            <a:noFill/>
            <a:miter lim="800000"/>
            <a:headEnd/>
            <a:tailEnd/>
          </a:ln>
          <a:effectLst/>
        </p:spPr>
        <p:txBody>
          <a:bodyPr>
            <a:spAutoFit/>
          </a:bodyPr>
          <a:lstStyle/>
          <a:p>
            <a:pPr algn="ctr">
              <a:lnSpc>
                <a:spcPts val="1100"/>
              </a:lnSpc>
              <a:spcBef>
                <a:spcPct val="50000"/>
              </a:spcBef>
            </a:pPr>
            <a:r>
              <a:rPr lang="en-US" altLang="en-US" sz="1200"/>
              <a:t>Method of Transmission</a:t>
            </a:r>
          </a:p>
        </p:txBody>
      </p:sp>
      <p:sp>
        <p:nvSpPr>
          <p:cNvPr id="14357" name="Text Box 21"/>
          <p:cNvSpPr txBox="1">
            <a:spLocks noChangeArrowheads="1"/>
          </p:cNvSpPr>
          <p:nvPr/>
        </p:nvSpPr>
        <p:spPr bwMode="auto">
          <a:xfrm>
            <a:off x="1397000" y="1784350"/>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Common cold</a:t>
            </a:r>
          </a:p>
        </p:txBody>
      </p:sp>
      <p:sp>
        <p:nvSpPr>
          <p:cNvPr id="14360" name="Text Box 24"/>
          <p:cNvSpPr txBox="1">
            <a:spLocks noChangeArrowheads="1"/>
          </p:cNvSpPr>
          <p:nvPr/>
        </p:nvSpPr>
        <p:spPr bwMode="auto">
          <a:xfrm>
            <a:off x="1397000" y="1997075"/>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Influenza</a:t>
            </a:r>
          </a:p>
        </p:txBody>
      </p:sp>
      <p:sp>
        <p:nvSpPr>
          <p:cNvPr id="14361" name="Text Box 25"/>
          <p:cNvSpPr txBox="1">
            <a:spLocks noChangeArrowheads="1"/>
          </p:cNvSpPr>
          <p:nvPr/>
        </p:nvSpPr>
        <p:spPr bwMode="auto">
          <a:xfrm>
            <a:off x="1397000" y="2322513"/>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Chickenpox</a:t>
            </a:r>
          </a:p>
        </p:txBody>
      </p:sp>
      <p:sp>
        <p:nvSpPr>
          <p:cNvPr id="14362" name="Text Box 26"/>
          <p:cNvSpPr txBox="1">
            <a:spLocks noChangeArrowheads="1"/>
          </p:cNvSpPr>
          <p:nvPr/>
        </p:nvSpPr>
        <p:spPr bwMode="auto">
          <a:xfrm>
            <a:off x="1397000" y="2616200"/>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Measles</a:t>
            </a:r>
          </a:p>
        </p:txBody>
      </p:sp>
      <p:sp>
        <p:nvSpPr>
          <p:cNvPr id="14363" name="Text Box 27"/>
          <p:cNvSpPr txBox="1">
            <a:spLocks noChangeArrowheads="1"/>
          </p:cNvSpPr>
          <p:nvPr/>
        </p:nvSpPr>
        <p:spPr bwMode="auto">
          <a:xfrm>
            <a:off x="1397000" y="2852738"/>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Tuberculosis</a:t>
            </a:r>
          </a:p>
        </p:txBody>
      </p:sp>
      <p:sp>
        <p:nvSpPr>
          <p:cNvPr id="14364" name="Text Box 28"/>
          <p:cNvSpPr txBox="1">
            <a:spLocks noChangeArrowheads="1"/>
          </p:cNvSpPr>
          <p:nvPr/>
        </p:nvSpPr>
        <p:spPr bwMode="auto">
          <a:xfrm>
            <a:off x="1397000" y="3190875"/>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Meningitis</a:t>
            </a:r>
          </a:p>
        </p:txBody>
      </p:sp>
      <p:sp>
        <p:nvSpPr>
          <p:cNvPr id="14365" name="Text Box 29"/>
          <p:cNvSpPr txBox="1">
            <a:spLocks noChangeArrowheads="1"/>
          </p:cNvSpPr>
          <p:nvPr/>
        </p:nvSpPr>
        <p:spPr bwMode="auto">
          <a:xfrm>
            <a:off x="1397000" y="3414713"/>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Cholera</a:t>
            </a:r>
          </a:p>
        </p:txBody>
      </p:sp>
      <p:sp>
        <p:nvSpPr>
          <p:cNvPr id="14366" name="Text Box 30"/>
          <p:cNvSpPr txBox="1">
            <a:spLocks noChangeArrowheads="1"/>
          </p:cNvSpPr>
          <p:nvPr/>
        </p:nvSpPr>
        <p:spPr bwMode="auto">
          <a:xfrm>
            <a:off x="1397000" y="3611563"/>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Tetanus</a:t>
            </a:r>
          </a:p>
        </p:txBody>
      </p:sp>
      <p:sp>
        <p:nvSpPr>
          <p:cNvPr id="14368" name="Text Box 32"/>
          <p:cNvSpPr txBox="1">
            <a:spLocks noChangeArrowheads="1"/>
          </p:cNvSpPr>
          <p:nvPr/>
        </p:nvSpPr>
        <p:spPr bwMode="auto">
          <a:xfrm>
            <a:off x="1397000" y="3865563"/>
            <a:ext cx="1524000" cy="371475"/>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African sleeping sickness</a:t>
            </a:r>
          </a:p>
        </p:txBody>
      </p:sp>
      <p:sp>
        <p:nvSpPr>
          <p:cNvPr id="14370" name="Text Box 34"/>
          <p:cNvSpPr txBox="1">
            <a:spLocks noChangeArrowheads="1"/>
          </p:cNvSpPr>
          <p:nvPr/>
        </p:nvSpPr>
        <p:spPr bwMode="auto">
          <a:xfrm>
            <a:off x="1397000" y="4159250"/>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Malaria</a:t>
            </a:r>
          </a:p>
        </p:txBody>
      </p:sp>
      <p:sp>
        <p:nvSpPr>
          <p:cNvPr id="14371" name="Text Box 35"/>
          <p:cNvSpPr txBox="1">
            <a:spLocks noChangeArrowheads="1"/>
          </p:cNvSpPr>
          <p:nvPr/>
        </p:nvSpPr>
        <p:spPr bwMode="auto">
          <a:xfrm>
            <a:off x="1397000" y="4370388"/>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Amoebic dysentery</a:t>
            </a:r>
          </a:p>
        </p:txBody>
      </p:sp>
      <p:sp>
        <p:nvSpPr>
          <p:cNvPr id="14372" name="Text Box 36"/>
          <p:cNvSpPr txBox="1">
            <a:spLocks noChangeArrowheads="1"/>
          </p:cNvSpPr>
          <p:nvPr/>
        </p:nvSpPr>
        <p:spPr bwMode="auto">
          <a:xfrm>
            <a:off x="1397000" y="4572000"/>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Schistosomiasis</a:t>
            </a:r>
          </a:p>
        </p:txBody>
      </p:sp>
      <p:sp>
        <p:nvSpPr>
          <p:cNvPr id="14373" name="Text Box 37"/>
          <p:cNvSpPr txBox="1">
            <a:spLocks noChangeArrowheads="1"/>
          </p:cNvSpPr>
          <p:nvPr/>
        </p:nvSpPr>
        <p:spPr bwMode="auto">
          <a:xfrm>
            <a:off x="1397000" y="4776788"/>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Beef tapeworm</a:t>
            </a:r>
          </a:p>
        </p:txBody>
      </p:sp>
      <p:sp>
        <p:nvSpPr>
          <p:cNvPr id="14374" name="Text Box 38"/>
          <p:cNvSpPr txBox="1">
            <a:spLocks noChangeArrowheads="1"/>
          </p:cNvSpPr>
          <p:nvPr/>
        </p:nvSpPr>
        <p:spPr bwMode="auto">
          <a:xfrm>
            <a:off x="1397000" y="4991100"/>
            <a:ext cx="1524000" cy="274638"/>
          </a:xfrm>
          <a:prstGeom prst="rect">
            <a:avLst/>
          </a:prstGeom>
          <a:noFill/>
          <a:ln w="9525">
            <a:noFill/>
            <a:miter lim="800000"/>
            <a:headEnd/>
            <a:tailEnd/>
          </a:ln>
          <a:effectLst/>
        </p:spPr>
        <p:txBody>
          <a:bodyPr>
            <a:spAutoFit/>
          </a:bodyPr>
          <a:lstStyle/>
          <a:p>
            <a:pPr algn="l">
              <a:spcBef>
                <a:spcPct val="50000"/>
              </a:spcBef>
            </a:pPr>
            <a:r>
              <a:rPr lang="en-US" altLang="en-US" sz="1200" b="0"/>
              <a:t>Athlete’s foot</a:t>
            </a:r>
          </a:p>
        </p:txBody>
      </p:sp>
      <p:sp>
        <p:nvSpPr>
          <p:cNvPr id="14376" name="Text Box 40"/>
          <p:cNvSpPr txBox="1">
            <a:spLocks noChangeArrowheads="1"/>
          </p:cNvSpPr>
          <p:nvPr/>
        </p:nvSpPr>
        <p:spPr bwMode="auto">
          <a:xfrm>
            <a:off x="1397000" y="5240338"/>
            <a:ext cx="1524000" cy="274637"/>
          </a:xfrm>
          <a:prstGeom prst="rect">
            <a:avLst/>
          </a:prstGeom>
          <a:noFill/>
          <a:ln w="9525">
            <a:noFill/>
            <a:miter lim="800000"/>
            <a:headEnd/>
            <a:tailEnd/>
          </a:ln>
          <a:effectLst/>
        </p:spPr>
        <p:txBody>
          <a:bodyPr>
            <a:spAutoFit/>
          </a:bodyPr>
          <a:lstStyle/>
          <a:p>
            <a:pPr algn="l">
              <a:spcBef>
                <a:spcPct val="50000"/>
              </a:spcBef>
            </a:pPr>
            <a:r>
              <a:rPr lang="en-US" altLang="en-US" sz="1200" b="0"/>
              <a:t>Ringworm</a:t>
            </a:r>
          </a:p>
        </p:txBody>
      </p:sp>
      <p:grpSp>
        <p:nvGrpSpPr>
          <p:cNvPr id="2" name="Group 78"/>
          <p:cNvGrpSpPr>
            <a:grpSpLocks/>
          </p:cNvGrpSpPr>
          <p:nvPr/>
        </p:nvGrpSpPr>
        <p:grpSpPr bwMode="auto">
          <a:xfrm>
            <a:off x="3086100" y="1792288"/>
            <a:ext cx="1854200" cy="3697287"/>
            <a:chOff x="1944" y="1129"/>
            <a:chExt cx="1168" cy="2329"/>
          </a:xfrm>
        </p:grpSpPr>
        <p:sp>
          <p:nvSpPr>
            <p:cNvPr id="14358" name="Text Box 22"/>
            <p:cNvSpPr txBox="1">
              <a:spLocks noChangeArrowheads="1"/>
            </p:cNvSpPr>
            <p:nvPr/>
          </p:nvSpPr>
          <p:spPr bwMode="auto">
            <a:xfrm>
              <a:off x="1944" y="1129"/>
              <a:ext cx="960" cy="173"/>
            </a:xfrm>
            <a:prstGeom prst="rect">
              <a:avLst/>
            </a:prstGeom>
            <a:noFill/>
            <a:ln w="9525">
              <a:noFill/>
              <a:miter lim="800000"/>
              <a:headEnd/>
              <a:tailEnd/>
            </a:ln>
            <a:effectLst/>
          </p:spPr>
          <p:txBody>
            <a:bodyPr>
              <a:spAutoFit/>
            </a:bodyPr>
            <a:lstStyle/>
            <a:p>
              <a:pPr algn="l">
                <a:spcBef>
                  <a:spcPct val="50000"/>
                </a:spcBef>
              </a:pPr>
              <a:r>
                <a:rPr lang="en-US" altLang="en-US" sz="1200" b="0"/>
                <a:t>Rhinovirus</a:t>
              </a:r>
            </a:p>
          </p:txBody>
        </p:sp>
        <p:sp>
          <p:nvSpPr>
            <p:cNvPr id="14378" name="Text Box 42"/>
            <p:cNvSpPr txBox="1">
              <a:spLocks noChangeArrowheads="1"/>
            </p:cNvSpPr>
            <p:nvPr/>
          </p:nvSpPr>
          <p:spPr bwMode="auto">
            <a:xfrm>
              <a:off x="1944" y="1274"/>
              <a:ext cx="960" cy="234"/>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Two types (A, B), plus subtypes</a:t>
              </a:r>
            </a:p>
          </p:txBody>
        </p:sp>
        <p:sp>
          <p:nvSpPr>
            <p:cNvPr id="14379" name="Text Box 43"/>
            <p:cNvSpPr txBox="1">
              <a:spLocks noChangeArrowheads="1"/>
            </p:cNvSpPr>
            <p:nvPr/>
          </p:nvSpPr>
          <p:spPr bwMode="auto">
            <a:xfrm>
              <a:off x="1944" y="1463"/>
              <a:ext cx="960" cy="173"/>
            </a:xfrm>
            <a:prstGeom prst="rect">
              <a:avLst/>
            </a:prstGeom>
            <a:noFill/>
            <a:ln w="9525">
              <a:noFill/>
              <a:miter lim="800000"/>
              <a:headEnd/>
              <a:tailEnd/>
            </a:ln>
            <a:effectLst/>
          </p:spPr>
          <p:txBody>
            <a:bodyPr>
              <a:spAutoFit/>
            </a:bodyPr>
            <a:lstStyle/>
            <a:p>
              <a:pPr algn="l">
                <a:spcBef>
                  <a:spcPct val="50000"/>
                </a:spcBef>
              </a:pPr>
              <a:r>
                <a:rPr lang="en-US" altLang="en-US" sz="1200" b="0"/>
                <a:t>Varicella</a:t>
              </a:r>
            </a:p>
          </p:txBody>
        </p:sp>
        <p:sp>
          <p:nvSpPr>
            <p:cNvPr id="14380" name="Text Box 44"/>
            <p:cNvSpPr txBox="1">
              <a:spLocks noChangeArrowheads="1"/>
            </p:cNvSpPr>
            <p:nvPr/>
          </p:nvSpPr>
          <p:spPr bwMode="auto">
            <a:xfrm>
              <a:off x="1944" y="1636"/>
              <a:ext cx="960" cy="173"/>
            </a:xfrm>
            <a:prstGeom prst="rect">
              <a:avLst/>
            </a:prstGeom>
            <a:noFill/>
            <a:ln w="9525">
              <a:noFill/>
              <a:miter lim="800000"/>
              <a:headEnd/>
              <a:tailEnd/>
            </a:ln>
            <a:effectLst/>
          </p:spPr>
          <p:txBody>
            <a:bodyPr>
              <a:spAutoFit/>
            </a:bodyPr>
            <a:lstStyle/>
            <a:p>
              <a:pPr algn="l">
                <a:spcBef>
                  <a:spcPct val="50000"/>
                </a:spcBef>
              </a:pPr>
              <a:r>
                <a:rPr lang="en-US" altLang="en-US" sz="1200" b="0"/>
                <a:t>Paramyxovirus</a:t>
              </a:r>
            </a:p>
          </p:txBody>
        </p:sp>
        <p:sp>
          <p:nvSpPr>
            <p:cNvPr id="14381" name="Text Box 45"/>
            <p:cNvSpPr txBox="1">
              <a:spLocks noChangeArrowheads="1"/>
            </p:cNvSpPr>
            <p:nvPr/>
          </p:nvSpPr>
          <p:spPr bwMode="auto">
            <a:xfrm>
              <a:off x="1944" y="1821"/>
              <a:ext cx="960" cy="234"/>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Mycobacterium tuberculosis</a:t>
              </a:r>
              <a:endParaRPr lang="en-US" altLang="en-US" sz="1200" b="0"/>
            </a:p>
          </p:txBody>
        </p:sp>
        <p:sp>
          <p:nvSpPr>
            <p:cNvPr id="14382" name="Text Box 46"/>
            <p:cNvSpPr txBox="1">
              <a:spLocks noChangeArrowheads="1"/>
            </p:cNvSpPr>
            <p:nvPr/>
          </p:nvSpPr>
          <p:spPr bwMode="auto">
            <a:xfrm>
              <a:off x="1944" y="2042"/>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Neisseria meningitidis</a:t>
              </a:r>
              <a:endParaRPr lang="en-US" altLang="en-US" sz="1200" b="0"/>
            </a:p>
          </p:txBody>
        </p:sp>
        <p:sp>
          <p:nvSpPr>
            <p:cNvPr id="14383" name="Text Box 47"/>
            <p:cNvSpPr txBox="1">
              <a:spLocks noChangeArrowheads="1"/>
            </p:cNvSpPr>
            <p:nvPr/>
          </p:nvSpPr>
          <p:spPr bwMode="auto">
            <a:xfrm>
              <a:off x="1944" y="2167"/>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Vibrio cholerae</a:t>
              </a:r>
              <a:endParaRPr lang="en-US" altLang="en-US" sz="1200" b="0"/>
            </a:p>
          </p:txBody>
        </p:sp>
        <p:sp>
          <p:nvSpPr>
            <p:cNvPr id="14384" name="Text Box 48"/>
            <p:cNvSpPr txBox="1">
              <a:spLocks noChangeArrowheads="1"/>
            </p:cNvSpPr>
            <p:nvPr/>
          </p:nvSpPr>
          <p:spPr bwMode="auto">
            <a:xfrm>
              <a:off x="1944" y="2297"/>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Clostridium tetani</a:t>
              </a:r>
              <a:endParaRPr lang="en-US" altLang="en-US" sz="1200" b="0"/>
            </a:p>
          </p:txBody>
        </p:sp>
        <p:sp>
          <p:nvSpPr>
            <p:cNvPr id="14385" name="Text Box 49"/>
            <p:cNvSpPr txBox="1">
              <a:spLocks noChangeArrowheads="1"/>
            </p:cNvSpPr>
            <p:nvPr/>
          </p:nvSpPr>
          <p:spPr bwMode="auto">
            <a:xfrm>
              <a:off x="1944" y="2426"/>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Trypanosoma</a:t>
              </a:r>
              <a:endParaRPr lang="en-US" altLang="en-US" sz="1200" b="0"/>
            </a:p>
          </p:txBody>
        </p:sp>
        <p:sp>
          <p:nvSpPr>
            <p:cNvPr id="14386" name="Text Box 50"/>
            <p:cNvSpPr txBox="1">
              <a:spLocks noChangeArrowheads="1"/>
            </p:cNvSpPr>
            <p:nvPr/>
          </p:nvSpPr>
          <p:spPr bwMode="auto">
            <a:xfrm>
              <a:off x="1944" y="2644"/>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Plasmodium</a:t>
              </a:r>
              <a:endParaRPr lang="en-US" altLang="en-US" sz="1200" b="0"/>
            </a:p>
          </p:txBody>
        </p:sp>
        <p:sp>
          <p:nvSpPr>
            <p:cNvPr id="14387" name="Text Box 51"/>
            <p:cNvSpPr txBox="1">
              <a:spLocks noChangeArrowheads="1"/>
            </p:cNvSpPr>
            <p:nvPr/>
          </p:nvSpPr>
          <p:spPr bwMode="auto">
            <a:xfrm>
              <a:off x="1944" y="2769"/>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Entamoeba histolytica</a:t>
              </a:r>
              <a:endParaRPr lang="en-US" altLang="en-US" sz="1200" b="0"/>
            </a:p>
          </p:txBody>
        </p:sp>
        <p:sp>
          <p:nvSpPr>
            <p:cNvPr id="14389" name="Text Box 53"/>
            <p:cNvSpPr txBox="1">
              <a:spLocks noChangeArrowheads="1"/>
            </p:cNvSpPr>
            <p:nvPr/>
          </p:nvSpPr>
          <p:spPr bwMode="auto">
            <a:xfrm>
              <a:off x="1944" y="2899"/>
              <a:ext cx="672"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Schistosoma</a:t>
              </a:r>
            </a:p>
          </p:txBody>
        </p:sp>
        <p:sp>
          <p:nvSpPr>
            <p:cNvPr id="14390" name="Text Box 54"/>
            <p:cNvSpPr txBox="1">
              <a:spLocks noChangeArrowheads="1"/>
            </p:cNvSpPr>
            <p:nvPr/>
          </p:nvSpPr>
          <p:spPr bwMode="auto">
            <a:xfrm>
              <a:off x="1944" y="3026"/>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i="1"/>
                <a:t>Taenia saginata</a:t>
              </a:r>
            </a:p>
          </p:txBody>
        </p:sp>
        <p:sp>
          <p:nvSpPr>
            <p:cNvPr id="14391" name="Text Box 55"/>
            <p:cNvSpPr txBox="1">
              <a:spLocks noChangeArrowheads="1"/>
            </p:cNvSpPr>
            <p:nvPr/>
          </p:nvSpPr>
          <p:spPr bwMode="auto">
            <a:xfrm>
              <a:off x="1944" y="3160"/>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Imperfect fungi</a:t>
              </a:r>
            </a:p>
          </p:txBody>
        </p:sp>
        <p:sp>
          <p:nvSpPr>
            <p:cNvPr id="14392" name="Text Box 56"/>
            <p:cNvSpPr txBox="1">
              <a:spLocks noChangeArrowheads="1"/>
            </p:cNvSpPr>
            <p:nvPr/>
          </p:nvSpPr>
          <p:spPr bwMode="auto">
            <a:xfrm>
              <a:off x="1944" y="3312"/>
              <a:ext cx="11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Imperfect fungi</a:t>
              </a:r>
            </a:p>
          </p:txBody>
        </p:sp>
      </p:grpSp>
      <p:grpSp>
        <p:nvGrpSpPr>
          <p:cNvPr id="3" name="Group 79"/>
          <p:cNvGrpSpPr>
            <a:grpSpLocks/>
          </p:cNvGrpSpPr>
          <p:nvPr/>
        </p:nvGrpSpPr>
        <p:grpSpPr bwMode="auto">
          <a:xfrm>
            <a:off x="5130800" y="1792288"/>
            <a:ext cx="3759200" cy="3814762"/>
            <a:chOff x="3232" y="1129"/>
            <a:chExt cx="2368" cy="2403"/>
          </a:xfrm>
        </p:grpSpPr>
        <p:sp>
          <p:nvSpPr>
            <p:cNvPr id="14359" name="Text Box 23"/>
            <p:cNvSpPr txBox="1">
              <a:spLocks noChangeArrowheads="1"/>
            </p:cNvSpPr>
            <p:nvPr/>
          </p:nvSpPr>
          <p:spPr bwMode="auto">
            <a:xfrm>
              <a:off x="3232" y="1129"/>
              <a:ext cx="2368" cy="173"/>
            </a:xfrm>
            <a:prstGeom prst="rect">
              <a:avLst/>
            </a:prstGeom>
            <a:noFill/>
            <a:ln w="9525">
              <a:noFill/>
              <a:miter lim="800000"/>
              <a:headEnd/>
              <a:tailEnd/>
            </a:ln>
            <a:effectLst/>
          </p:spPr>
          <p:txBody>
            <a:bodyPr>
              <a:spAutoFit/>
            </a:bodyPr>
            <a:lstStyle/>
            <a:p>
              <a:pPr algn="l">
                <a:spcBef>
                  <a:spcPct val="50000"/>
                </a:spcBef>
              </a:pPr>
              <a:r>
                <a:rPr lang="en-US" altLang="en-US" sz="1200" b="0"/>
                <a:t>Airborne; direct contact with infected person</a:t>
              </a:r>
            </a:p>
          </p:txBody>
        </p:sp>
        <p:sp>
          <p:nvSpPr>
            <p:cNvPr id="14393" name="Text Box 57"/>
            <p:cNvSpPr txBox="1">
              <a:spLocks noChangeArrowheads="1"/>
            </p:cNvSpPr>
            <p:nvPr/>
          </p:nvSpPr>
          <p:spPr bwMode="auto">
            <a:xfrm>
              <a:off x="3232" y="1274"/>
              <a:ext cx="2368" cy="234"/>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Airborne; droplet infection; direct contact with infected person</a:t>
              </a:r>
            </a:p>
          </p:txBody>
        </p:sp>
        <p:sp>
          <p:nvSpPr>
            <p:cNvPr id="14394" name="Text Box 58"/>
            <p:cNvSpPr txBox="1">
              <a:spLocks noChangeArrowheads="1"/>
            </p:cNvSpPr>
            <p:nvPr/>
          </p:nvSpPr>
          <p:spPr bwMode="auto">
            <a:xfrm>
              <a:off x="3232" y="1491"/>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Airborne; direct contact with infected person</a:t>
              </a:r>
            </a:p>
          </p:txBody>
        </p:sp>
        <p:sp>
          <p:nvSpPr>
            <p:cNvPr id="14395" name="Text Box 59"/>
            <p:cNvSpPr txBox="1">
              <a:spLocks noChangeArrowheads="1"/>
            </p:cNvSpPr>
            <p:nvPr/>
          </p:nvSpPr>
          <p:spPr bwMode="auto">
            <a:xfrm>
              <a:off x="3232" y="1619"/>
              <a:ext cx="2368" cy="234"/>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Droplets in air; direct contact with secretions of infected person</a:t>
              </a:r>
            </a:p>
          </p:txBody>
        </p:sp>
        <p:sp>
          <p:nvSpPr>
            <p:cNvPr id="14396" name="Text Box 60"/>
            <p:cNvSpPr txBox="1">
              <a:spLocks noChangeArrowheads="1"/>
            </p:cNvSpPr>
            <p:nvPr/>
          </p:nvSpPr>
          <p:spPr bwMode="auto">
            <a:xfrm>
              <a:off x="3232" y="1824"/>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Droplets in air; contaminated milk and dairy products</a:t>
              </a:r>
            </a:p>
          </p:txBody>
        </p:sp>
        <p:sp>
          <p:nvSpPr>
            <p:cNvPr id="14397" name="Text Box 61"/>
            <p:cNvSpPr txBox="1">
              <a:spLocks noChangeArrowheads="1"/>
            </p:cNvSpPr>
            <p:nvPr/>
          </p:nvSpPr>
          <p:spPr bwMode="auto">
            <a:xfrm>
              <a:off x="3232" y="2031"/>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Direct contact with a carrier</a:t>
              </a:r>
            </a:p>
          </p:txBody>
        </p:sp>
        <p:sp>
          <p:nvSpPr>
            <p:cNvPr id="14398" name="Text Box 62"/>
            <p:cNvSpPr txBox="1">
              <a:spLocks noChangeArrowheads="1"/>
            </p:cNvSpPr>
            <p:nvPr/>
          </p:nvSpPr>
          <p:spPr bwMode="auto">
            <a:xfrm>
              <a:off x="3232" y="2177"/>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Contaminated drinking water</a:t>
              </a:r>
            </a:p>
          </p:txBody>
        </p:sp>
        <p:sp>
          <p:nvSpPr>
            <p:cNvPr id="14399" name="Text Box 63"/>
            <p:cNvSpPr txBox="1">
              <a:spLocks noChangeArrowheads="1"/>
            </p:cNvSpPr>
            <p:nvPr/>
          </p:nvSpPr>
          <p:spPr bwMode="auto">
            <a:xfrm>
              <a:off x="3232" y="2289"/>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Contaminated wound; usually puncture wound</a:t>
              </a:r>
            </a:p>
          </p:txBody>
        </p:sp>
        <p:sp>
          <p:nvSpPr>
            <p:cNvPr id="14400" name="Text Box 64"/>
            <p:cNvSpPr txBox="1">
              <a:spLocks noChangeArrowheads="1"/>
            </p:cNvSpPr>
            <p:nvPr/>
          </p:nvSpPr>
          <p:spPr bwMode="auto">
            <a:xfrm>
              <a:off x="3232" y="2426"/>
              <a:ext cx="1443"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Spread by tsetse fly</a:t>
              </a:r>
            </a:p>
          </p:txBody>
        </p:sp>
        <p:sp>
          <p:nvSpPr>
            <p:cNvPr id="14401" name="Text Box 65"/>
            <p:cNvSpPr txBox="1">
              <a:spLocks noChangeArrowheads="1"/>
            </p:cNvSpPr>
            <p:nvPr/>
          </p:nvSpPr>
          <p:spPr bwMode="auto">
            <a:xfrm>
              <a:off x="3232" y="2644"/>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Spread by </a:t>
              </a:r>
              <a:r>
                <a:rPr lang="en-US" altLang="en-US" sz="1200" b="0" i="1"/>
                <a:t>Anopheles</a:t>
              </a:r>
              <a:r>
                <a:rPr lang="en-US" altLang="en-US" sz="1200" b="0"/>
                <a:t> mosquitoes</a:t>
              </a:r>
            </a:p>
          </p:txBody>
        </p:sp>
        <p:sp>
          <p:nvSpPr>
            <p:cNvPr id="14402" name="Text Box 66"/>
            <p:cNvSpPr txBox="1">
              <a:spLocks noChangeArrowheads="1"/>
            </p:cNvSpPr>
            <p:nvPr/>
          </p:nvSpPr>
          <p:spPr bwMode="auto">
            <a:xfrm>
              <a:off x="3232" y="2780"/>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Contaminated drinking water</a:t>
              </a:r>
            </a:p>
          </p:txBody>
        </p:sp>
        <p:sp>
          <p:nvSpPr>
            <p:cNvPr id="14403" name="Text Box 67"/>
            <p:cNvSpPr txBox="1">
              <a:spLocks noChangeArrowheads="1"/>
            </p:cNvSpPr>
            <p:nvPr/>
          </p:nvSpPr>
          <p:spPr bwMode="auto">
            <a:xfrm>
              <a:off x="3232" y="2900"/>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Freshwater streams and rice paddies </a:t>
              </a:r>
            </a:p>
          </p:txBody>
        </p:sp>
        <p:sp>
          <p:nvSpPr>
            <p:cNvPr id="14404" name="Text Box 68"/>
            <p:cNvSpPr txBox="1">
              <a:spLocks noChangeArrowheads="1"/>
            </p:cNvSpPr>
            <p:nvPr/>
          </p:nvSpPr>
          <p:spPr bwMode="auto">
            <a:xfrm>
              <a:off x="3232" y="3032"/>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Contaminated meat</a:t>
              </a:r>
            </a:p>
          </p:txBody>
        </p:sp>
        <p:sp>
          <p:nvSpPr>
            <p:cNvPr id="14406" name="Text Box 70"/>
            <p:cNvSpPr txBox="1">
              <a:spLocks noChangeArrowheads="1"/>
            </p:cNvSpPr>
            <p:nvPr/>
          </p:nvSpPr>
          <p:spPr bwMode="auto">
            <a:xfrm>
              <a:off x="3232" y="3170"/>
              <a:ext cx="2368" cy="146"/>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Contact with infected person</a:t>
              </a:r>
            </a:p>
          </p:txBody>
        </p:sp>
        <p:sp>
          <p:nvSpPr>
            <p:cNvPr id="14407" name="Text Box 71"/>
            <p:cNvSpPr txBox="1">
              <a:spLocks noChangeArrowheads="1"/>
            </p:cNvSpPr>
            <p:nvPr/>
          </p:nvSpPr>
          <p:spPr bwMode="auto">
            <a:xfrm>
              <a:off x="3232" y="3298"/>
              <a:ext cx="2368" cy="234"/>
            </a:xfrm>
            <a:prstGeom prst="rect">
              <a:avLst/>
            </a:prstGeom>
            <a:noFill/>
            <a:ln w="9525">
              <a:noFill/>
              <a:miter lim="800000"/>
              <a:headEnd/>
              <a:tailEnd/>
            </a:ln>
            <a:effectLst/>
          </p:spPr>
          <p:txBody>
            <a:bodyPr>
              <a:spAutoFit/>
            </a:bodyPr>
            <a:lstStyle/>
            <a:p>
              <a:pPr algn="l">
                <a:lnSpc>
                  <a:spcPts val="1100"/>
                </a:lnSpc>
                <a:spcBef>
                  <a:spcPct val="50000"/>
                </a:spcBef>
              </a:pPr>
              <a:r>
                <a:rPr lang="en-US" altLang="en-US" sz="1200" b="0"/>
                <a:t>Exchange of hats, combs, or athletic head gear with infected person</a:t>
              </a:r>
            </a:p>
          </p:txBody>
        </p:sp>
      </p:grpSp>
      <p:sp>
        <p:nvSpPr>
          <p:cNvPr id="14408" name="Text Box 72"/>
          <p:cNvSpPr txBox="1">
            <a:spLocks noChangeArrowheads="1"/>
          </p:cNvSpPr>
          <p:nvPr/>
        </p:nvSpPr>
        <p:spPr bwMode="auto">
          <a:xfrm>
            <a:off x="838200" y="762000"/>
            <a:ext cx="1346200" cy="304800"/>
          </a:xfrm>
          <a:prstGeom prst="rect">
            <a:avLst/>
          </a:prstGeom>
          <a:noFill/>
          <a:ln w="9525">
            <a:noFill/>
            <a:miter lim="800000"/>
            <a:headEnd/>
            <a:tailEnd/>
          </a:ln>
          <a:effectLst/>
        </p:spPr>
        <p:txBody>
          <a:bodyPr>
            <a:spAutoFit/>
          </a:bodyPr>
          <a:lstStyle/>
          <a:p>
            <a:pPr algn="l">
              <a:spcBef>
                <a:spcPct val="50000"/>
              </a:spcBef>
            </a:pPr>
            <a:r>
              <a:rPr lang="en-US" altLang="en-US" sz="1400">
                <a:solidFill>
                  <a:schemeClr val="bg1"/>
                </a:solidFill>
              </a:rPr>
              <a:t>Section 40-1</a:t>
            </a:r>
          </a:p>
        </p:txBody>
      </p:sp>
      <p:sp>
        <p:nvSpPr>
          <p:cNvPr id="14409" name="Text Box 73"/>
          <p:cNvSpPr txBox="1">
            <a:spLocks noChangeArrowheads="1"/>
          </p:cNvSpPr>
          <p:nvPr/>
        </p:nvSpPr>
        <p:spPr bwMode="auto">
          <a:xfrm>
            <a:off x="487363" y="1471613"/>
            <a:ext cx="935037" cy="371475"/>
          </a:xfrm>
          <a:prstGeom prst="rect">
            <a:avLst/>
          </a:prstGeom>
          <a:noFill/>
          <a:ln w="9525">
            <a:noFill/>
            <a:miter lim="800000"/>
            <a:headEnd/>
            <a:tailEnd/>
          </a:ln>
          <a:effectLst/>
        </p:spPr>
        <p:txBody>
          <a:bodyPr>
            <a:spAutoFit/>
          </a:bodyPr>
          <a:lstStyle/>
          <a:p>
            <a:pPr algn="ctr">
              <a:lnSpc>
                <a:spcPts val="1100"/>
              </a:lnSpc>
              <a:spcBef>
                <a:spcPct val="50000"/>
              </a:spcBef>
            </a:pPr>
            <a:r>
              <a:rPr lang="en-US" altLang="en-US" sz="1200"/>
              <a:t>Pathogen Types</a:t>
            </a:r>
          </a:p>
        </p:txBody>
      </p:sp>
      <p:sp>
        <p:nvSpPr>
          <p:cNvPr id="14410" name="Rectangle 74"/>
          <p:cNvSpPr>
            <a:spLocks noGrp="1" noChangeArrowheads="1"/>
          </p:cNvSpPr>
          <p:nvPr>
            <p:ph type="title"/>
          </p:nvPr>
        </p:nvSpPr>
        <p:spPr>
          <a:xfrm>
            <a:off x="1828800" y="381000"/>
            <a:ext cx="6099175" cy="165100"/>
          </a:xfrm>
        </p:spPr>
        <p:txBody>
          <a:bodyPr>
            <a:normAutofit fontScale="90000"/>
          </a:bodyPr>
          <a:lstStyle/>
          <a:p>
            <a:pPr>
              <a:lnSpc>
                <a:spcPct val="100000"/>
              </a:lnSpc>
            </a:pPr>
            <a:r>
              <a:rPr lang="en-US" altLang="en-US" dirty="0"/>
              <a:t>Pathogens and Disease</a:t>
            </a:r>
          </a:p>
        </p:txBody>
      </p:sp>
      <p:sp>
        <p:nvSpPr>
          <p:cNvPr id="14413" name="Text Box 77"/>
          <p:cNvSpPr txBox="1">
            <a:spLocks noChangeArrowheads="1"/>
          </p:cNvSpPr>
          <p:nvPr/>
        </p:nvSpPr>
        <p:spPr bwMode="auto">
          <a:xfrm>
            <a:off x="322263" y="2838450"/>
            <a:ext cx="1243012" cy="274638"/>
          </a:xfrm>
          <a:prstGeom prst="rect">
            <a:avLst/>
          </a:prstGeom>
          <a:noFill/>
          <a:ln w="9525">
            <a:noFill/>
            <a:miter lim="800000"/>
            <a:headEnd/>
            <a:tailEnd/>
          </a:ln>
          <a:effectLst/>
        </p:spPr>
        <p:txBody>
          <a:bodyPr>
            <a:spAutoFit/>
          </a:bodyPr>
          <a:lstStyle/>
          <a:p>
            <a:pPr algn="ctr">
              <a:spcBef>
                <a:spcPct val="50000"/>
              </a:spcBef>
            </a:pPr>
            <a:r>
              <a:rPr lang="en-US" altLang="en-US" sz="1200"/>
              <a:t>Bacteria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 System</a:t>
            </a:r>
            <a:endParaRPr lang="en-US" dirty="0"/>
          </a:p>
        </p:txBody>
      </p:sp>
      <p:sp>
        <p:nvSpPr>
          <p:cNvPr id="3" name="Content Placeholder 2"/>
          <p:cNvSpPr>
            <a:spLocks noGrp="1"/>
          </p:cNvSpPr>
          <p:nvPr>
            <p:ph idx="1"/>
          </p:nvPr>
        </p:nvSpPr>
        <p:spPr/>
        <p:txBody>
          <a:bodyPr/>
          <a:lstStyle/>
          <a:p>
            <a:r>
              <a:rPr lang="en-US" dirty="0" smtClean="0"/>
              <a:t>The function of the immune system is fight 	infection through the production of cells 	that inactivate foreign substances or cells.</a:t>
            </a:r>
          </a:p>
          <a:p>
            <a:r>
              <a:rPr lang="en-US" dirty="0" smtClean="0"/>
              <a:t>The immune system has two general response	categories. Non specific defense and 	specific defense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Specific Defense</a:t>
            </a:r>
            <a:endParaRPr lang="en-US" dirty="0"/>
          </a:p>
        </p:txBody>
      </p:sp>
      <p:sp>
        <p:nvSpPr>
          <p:cNvPr id="3" name="Content Placeholder 2"/>
          <p:cNvSpPr>
            <a:spLocks noGrp="1"/>
          </p:cNvSpPr>
          <p:nvPr>
            <p:ph idx="1"/>
          </p:nvPr>
        </p:nvSpPr>
        <p:spPr/>
        <p:txBody>
          <a:bodyPr/>
          <a:lstStyle/>
          <a:p>
            <a:r>
              <a:rPr lang="en-US" dirty="0" smtClean="0"/>
              <a:t>These defenses do not discriminate between 	one threat and another.</a:t>
            </a:r>
          </a:p>
          <a:p>
            <a:r>
              <a:rPr lang="en-US" dirty="0" smtClean="0"/>
              <a:t>First line of defense: Keep pathogens out of 	the body. The skin is primarily responsible 	of this.</a:t>
            </a:r>
          </a:p>
          <a:p>
            <a:r>
              <a:rPr lang="en-US" dirty="0" smtClean="0"/>
              <a:t>Second line of defense: If pathogens enter the	body the inflammatory response if		activated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Inflammatory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The inflammatory response is a non specific	response to damage or injury to bodily		tissue.</a:t>
            </a:r>
          </a:p>
          <a:p>
            <a:r>
              <a:rPr lang="en-US" dirty="0" smtClean="0"/>
              <a:t>During the inflammatory response white 	blood cell production rises. These cells 	fight infection. </a:t>
            </a:r>
          </a:p>
          <a:p>
            <a:r>
              <a:rPr lang="en-US" dirty="0" smtClean="0"/>
              <a:t>Many of these white blood cells are 	phagocytes which will engulf and destroy	bacteria.</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p:cNvPicPr>
            <a:picLocks noChangeAspect="1" noChangeArrowheads="1"/>
          </p:cNvPicPr>
          <p:nvPr/>
        </p:nvPicPr>
        <p:blipFill>
          <a:blip r:embed="rId2" cstate="print"/>
          <a:srcRect/>
          <a:stretch>
            <a:fillRect/>
          </a:stretch>
        </p:blipFill>
        <p:spPr bwMode="auto">
          <a:xfrm>
            <a:off x="465138" y="1860550"/>
            <a:ext cx="8197850" cy="3748088"/>
          </a:xfrm>
          <a:prstGeom prst="rect">
            <a:avLst/>
          </a:prstGeom>
          <a:noFill/>
        </p:spPr>
      </p:pic>
      <p:sp>
        <p:nvSpPr>
          <p:cNvPr id="20485" name="Text Box 5"/>
          <p:cNvSpPr txBox="1">
            <a:spLocks noChangeArrowheads="1"/>
          </p:cNvSpPr>
          <p:nvPr/>
        </p:nvSpPr>
        <p:spPr bwMode="auto">
          <a:xfrm>
            <a:off x="1265238" y="3035300"/>
            <a:ext cx="647700" cy="336550"/>
          </a:xfrm>
          <a:prstGeom prst="rect">
            <a:avLst/>
          </a:prstGeom>
          <a:noFill/>
          <a:ln w="9525">
            <a:noFill/>
            <a:miter lim="800000"/>
            <a:headEnd/>
            <a:tailEnd/>
          </a:ln>
          <a:effectLst/>
        </p:spPr>
        <p:txBody>
          <a:bodyPr>
            <a:spAutoFit/>
          </a:bodyPr>
          <a:lstStyle/>
          <a:p>
            <a:pPr algn="l">
              <a:spcBef>
                <a:spcPct val="50000"/>
              </a:spcBef>
            </a:pPr>
            <a:r>
              <a:rPr lang="en-US" altLang="en-US" sz="1600"/>
              <a:t>Skin</a:t>
            </a:r>
          </a:p>
        </p:txBody>
      </p:sp>
      <p:sp>
        <p:nvSpPr>
          <p:cNvPr id="20486" name="Text Box 6"/>
          <p:cNvSpPr txBox="1">
            <a:spLocks noChangeArrowheads="1"/>
          </p:cNvSpPr>
          <p:nvPr/>
        </p:nvSpPr>
        <p:spPr bwMode="auto">
          <a:xfrm>
            <a:off x="3019425" y="2859088"/>
            <a:ext cx="1135063" cy="336550"/>
          </a:xfrm>
          <a:prstGeom prst="rect">
            <a:avLst/>
          </a:prstGeom>
          <a:noFill/>
          <a:ln w="9525">
            <a:noFill/>
            <a:miter lim="800000"/>
            <a:headEnd/>
            <a:tailEnd/>
          </a:ln>
          <a:effectLst/>
        </p:spPr>
        <p:txBody>
          <a:bodyPr>
            <a:spAutoFit/>
          </a:bodyPr>
          <a:lstStyle/>
          <a:p>
            <a:pPr algn="l">
              <a:spcBef>
                <a:spcPct val="50000"/>
              </a:spcBef>
            </a:pPr>
            <a:r>
              <a:rPr lang="en-US" altLang="en-US" sz="1600"/>
              <a:t>Wound</a:t>
            </a:r>
          </a:p>
        </p:txBody>
      </p:sp>
      <p:sp>
        <p:nvSpPr>
          <p:cNvPr id="20487" name="Text Box 7"/>
          <p:cNvSpPr txBox="1">
            <a:spLocks noChangeArrowheads="1"/>
          </p:cNvSpPr>
          <p:nvPr/>
        </p:nvSpPr>
        <p:spPr bwMode="auto">
          <a:xfrm>
            <a:off x="1457325" y="4702175"/>
            <a:ext cx="1741488" cy="581025"/>
          </a:xfrm>
          <a:prstGeom prst="rect">
            <a:avLst/>
          </a:prstGeom>
          <a:noFill/>
          <a:ln w="9525">
            <a:noFill/>
            <a:miter lim="800000"/>
            <a:headEnd/>
            <a:tailEnd/>
          </a:ln>
          <a:effectLst/>
        </p:spPr>
        <p:txBody>
          <a:bodyPr>
            <a:spAutoFit/>
          </a:bodyPr>
          <a:lstStyle/>
          <a:p>
            <a:pPr algn="l"/>
            <a:r>
              <a:rPr lang="en-US" altLang="en-US" sz="1600"/>
              <a:t>Bacteria enter the wound</a:t>
            </a:r>
            <a:endParaRPr lang="en-US" altLang="en-US" sz="1600">
              <a:latin typeface="Times" charset="0"/>
            </a:endParaRPr>
          </a:p>
        </p:txBody>
      </p:sp>
      <p:sp>
        <p:nvSpPr>
          <p:cNvPr id="20488" name="Text Box 8"/>
          <p:cNvSpPr txBox="1">
            <a:spLocks noChangeArrowheads="1"/>
          </p:cNvSpPr>
          <p:nvPr/>
        </p:nvSpPr>
        <p:spPr bwMode="auto">
          <a:xfrm>
            <a:off x="5524500" y="3589338"/>
            <a:ext cx="2909888" cy="825500"/>
          </a:xfrm>
          <a:prstGeom prst="rect">
            <a:avLst/>
          </a:prstGeom>
          <a:noFill/>
          <a:ln w="9525">
            <a:noFill/>
            <a:miter lim="800000"/>
            <a:headEnd/>
            <a:tailEnd/>
          </a:ln>
          <a:effectLst/>
        </p:spPr>
        <p:txBody>
          <a:bodyPr>
            <a:spAutoFit/>
          </a:bodyPr>
          <a:lstStyle/>
          <a:p>
            <a:pPr algn="l">
              <a:spcBef>
                <a:spcPct val="50000"/>
              </a:spcBef>
            </a:pPr>
            <a:r>
              <a:rPr lang="en-US" altLang="en-US" sz="1600"/>
              <a:t>Phagocytes move into the area and engulf the bacteria and cell debris</a:t>
            </a:r>
          </a:p>
        </p:txBody>
      </p:sp>
      <p:sp>
        <p:nvSpPr>
          <p:cNvPr id="20489" name="Text Box 9"/>
          <p:cNvSpPr txBox="1">
            <a:spLocks noChangeArrowheads="1"/>
          </p:cNvSpPr>
          <p:nvPr/>
        </p:nvSpPr>
        <p:spPr bwMode="auto">
          <a:xfrm>
            <a:off x="6442075" y="5267325"/>
            <a:ext cx="1135063" cy="336550"/>
          </a:xfrm>
          <a:prstGeom prst="rect">
            <a:avLst/>
          </a:prstGeom>
          <a:noFill/>
          <a:ln w="9525">
            <a:noFill/>
            <a:miter lim="800000"/>
            <a:headEnd/>
            <a:tailEnd/>
          </a:ln>
          <a:effectLst/>
        </p:spPr>
        <p:txBody>
          <a:bodyPr>
            <a:spAutoFit/>
          </a:bodyPr>
          <a:lstStyle/>
          <a:p>
            <a:pPr algn="l">
              <a:spcBef>
                <a:spcPct val="50000"/>
              </a:spcBef>
            </a:pPr>
            <a:r>
              <a:rPr lang="en-US" altLang="en-US" sz="1600"/>
              <a:t>Capillary</a:t>
            </a:r>
          </a:p>
        </p:txBody>
      </p:sp>
      <p:sp>
        <p:nvSpPr>
          <p:cNvPr id="20492" name="Text Box 12"/>
          <p:cNvSpPr txBox="1">
            <a:spLocks noChangeArrowheads="1"/>
          </p:cNvSpPr>
          <p:nvPr/>
        </p:nvSpPr>
        <p:spPr bwMode="auto">
          <a:xfrm>
            <a:off x="838200" y="762000"/>
            <a:ext cx="1346200" cy="304800"/>
          </a:xfrm>
          <a:prstGeom prst="rect">
            <a:avLst/>
          </a:prstGeom>
          <a:noFill/>
          <a:ln w="9525">
            <a:noFill/>
            <a:miter lim="800000"/>
            <a:headEnd/>
            <a:tailEnd/>
          </a:ln>
          <a:effectLst/>
        </p:spPr>
        <p:txBody>
          <a:bodyPr>
            <a:spAutoFit/>
          </a:bodyPr>
          <a:lstStyle/>
          <a:p>
            <a:pPr algn="l">
              <a:spcBef>
                <a:spcPct val="50000"/>
              </a:spcBef>
            </a:pPr>
            <a:r>
              <a:rPr lang="en-US" altLang="en-US" sz="1400">
                <a:solidFill>
                  <a:schemeClr val="bg1"/>
                </a:solidFill>
              </a:rPr>
              <a:t>Section 40-2</a:t>
            </a:r>
          </a:p>
        </p:txBody>
      </p:sp>
      <p:sp>
        <p:nvSpPr>
          <p:cNvPr id="20493" name="Rectangle 13"/>
          <p:cNvSpPr>
            <a:spLocks noGrp="1" noChangeArrowheads="1"/>
          </p:cNvSpPr>
          <p:nvPr>
            <p:ph type="title"/>
          </p:nvPr>
        </p:nvSpPr>
        <p:spPr>
          <a:xfrm>
            <a:off x="1295400" y="381000"/>
            <a:ext cx="6524625" cy="442912"/>
          </a:xfrm>
        </p:spPr>
        <p:txBody>
          <a:bodyPr>
            <a:normAutofit fontScale="90000"/>
          </a:bodyPr>
          <a:lstStyle/>
          <a:p>
            <a:r>
              <a:rPr lang="en-US" altLang="en-US" dirty="0"/>
              <a:t> The Inflammatory Response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dissolve">
                                      <p:cBhvr>
                                        <p:cTn id="7" dur="500"/>
                                        <p:tgtEl>
                                          <p:spTgt spid="204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dissolve">
                                      <p:cBhvr>
                                        <p:cTn id="12"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utoUpdateAnimBg="0"/>
      <p:bldP spid="2048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en-US" smtClean="0"/>
          </a:p>
        </p:txBody>
      </p:sp>
      <p:sp>
        <p:nvSpPr>
          <p:cNvPr id="45059" name="Rectangle 3"/>
          <p:cNvSpPr>
            <a:spLocks noGrp="1" noChangeArrowheads="1"/>
          </p:cNvSpPr>
          <p:nvPr>
            <p:ph type="body" idx="1"/>
          </p:nvPr>
        </p:nvSpPr>
        <p:spPr/>
        <p:txBody>
          <a:bodyPr/>
          <a:lstStyle/>
          <a:p>
            <a:pPr eaLnBrk="1" hangingPunct="1"/>
            <a:r>
              <a:rPr lang="en-US" sz="2800" smtClean="0"/>
              <a:t>The levels of organization in a multi-cellular 	organism are individual cells tissues, organs, 	and organ systems.</a:t>
            </a:r>
          </a:p>
          <a:p>
            <a:pPr eaLnBrk="1" hangingPunct="1"/>
            <a:r>
              <a:rPr lang="en-US" sz="2800" u="sng" smtClean="0"/>
              <a:t>Tissue:</a:t>
            </a:r>
            <a:r>
              <a:rPr lang="en-US" sz="2800" smtClean="0"/>
              <a:t> Similar cells grouped into units that 	perform a particular function.</a:t>
            </a:r>
          </a:p>
          <a:p>
            <a:pPr eaLnBrk="1" hangingPunct="1"/>
            <a:r>
              <a:rPr lang="en-US" sz="2800" u="sng" smtClean="0"/>
              <a:t>Organ:</a:t>
            </a:r>
            <a:r>
              <a:rPr lang="en-US" sz="2800" smtClean="0"/>
              <a:t> Different types of tissue working together 	to perform a specific task.</a:t>
            </a:r>
          </a:p>
          <a:p>
            <a:pPr eaLnBrk="1" hangingPunct="1"/>
            <a:r>
              <a:rPr lang="en-US" sz="2800" u="sng" smtClean="0"/>
              <a:t>Organ system:</a:t>
            </a:r>
            <a:r>
              <a:rPr lang="en-US" sz="2800" smtClean="0"/>
              <a:t> A group of organs that work 	together to perform a specific function.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Defense</a:t>
            </a:r>
            <a:endParaRPr lang="en-US" dirty="0"/>
          </a:p>
        </p:txBody>
      </p:sp>
      <p:sp>
        <p:nvSpPr>
          <p:cNvPr id="3" name="Content Placeholder 2"/>
          <p:cNvSpPr>
            <a:spLocks noGrp="1"/>
          </p:cNvSpPr>
          <p:nvPr>
            <p:ph idx="1"/>
          </p:nvPr>
        </p:nvSpPr>
        <p:spPr/>
        <p:txBody>
          <a:bodyPr/>
          <a:lstStyle/>
          <a:p>
            <a:r>
              <a:rPr lang="en-US" dirty="0" smtClean="0"/>
              <a:t>IF a pathogen gets past the non specific 	defenses of the immune system, it will		trigger a specific response that targets that	type of pathogen.</a:t>
            </a:r>
          </a:p>
          <a:p>
            <a:r>
              <a:rPr lang="en-US" dirty="0" smtClean="0"/>
              <a:t>A substance that triggers this response is 	called an antigen. Viruses, bacteria and	other pathogens can serve as antigens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Humoral</a:t>
            </a:r>
            <a:r>
              <a:rPr lang="en-US" dirty="0" smtClean="0"/>
              <a:t> Activity</a:t>
            </a:r>
            <a:endParaRPr lang="en-US" dirty="0"/>
          </a:p>
        </p:txBody>
      </p:sp>
      <p:sp>
        <p:nvSpPr>
          <p:cNvPr id="3" name="Content Placeholder 2"/>
          <p:cNvSpPr>
            <a:spLocks noGrp="1"/>
          </p:cNvSpPr>
          <p:nvPr>
            <p:ph idx="1"/>
          </p:nvPr>
        </p:nvSpPr>
        <p:spPr/>
        <p:txBody>
          <a:bodyPr/>
          <a:lstStyle/>
          <a:p>
            <a:r>
              <a:rPr lang="en-US" dirty="0" smtClean="0"/>
              <a:t>Antigens are recognized by B cells of the 	immune system. </a:t>
            </a:r>
          </a:p>
          <a:p>
            <a:r>
              <a:rPr lang="en-US" dirty="0" smtClean="0"/>
              <a:t>These B cells start to produce proteins called 	antibodies</a:t>
            </a:r>
          </a:p>
          <a:p>
            <a:r>
              <a:rPr lang="en-US" dirty="0" smtClean="0"/>
              <a:t>Antibodies will attack the antigens.</a:t>
            </a:r>
          </a:p>
          <a:p>
            <a:r>
              <a:rPr lang="en-US" dirty="0" smtClean="0"/>
              <a:t>Some B cells become memory B cells and if 	that specific antigen ever returns the body 	can respond quicker.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Cell-mediated response</a:t>
            </a:r>
            <a:endParaRPr lang="en-US" dirty="0"/>
          </a:p>
        </p:txBody>
      </p:sp>
      <p:sp>
        <p:nvSpPr>
          <p:cNvPr id="3" name="Content Placeholder 2"/>
          <p:cNvSpPr>
            <a:spLocks noGrp="1"/>
          </p:cNvSpPr>
          <p:nvPr>
            <p:ph idx="1"/>
          </p:nvPr>
        </p:nvSpPr>
        <p:spPr/>
        <p:txBody>
          <a:bodyPr/>
          <a:lstStyle/>
          <a:p>
            <a:r>
              <a:rPr lang="en-US" dirty="0" smtClean="0"/>
              <a:t>Once a pathogen has invaded </a:t>
            </a:r>
            <a:r>
              <a:rPr lang="en-US" dirty="0" smtClean="0"/>
              <a:t>a host cell </a:t>
            </a:r>
            <a:r>
              <a:rPr lang="en-US" dirty="0" smtClean="0"/>
              <a:t>the </a:t>
            </a:r>
            <a:r>
              <a:rPr lang="en-US" dirty="0" err="1" smtClean="0"/>
              <a:t>humoral</a:t>
            </a:r>
            <a:r>
              <a:rPr lang="en-US" dirty="0" smtClean="0"/>
              <a:t>	response doesn’t work.</a:t>
            </a:r>
          </a:p>
          <a:p>
            <a:r>
              <a:rPr lang="en-US" dirty="0" smtClean="0"/>
              <a:t>During cell mediated response T cells attack 	infected cells and destroys them.</a:t>
            </a:r>
          </a:p>
          <a:p>
            <a:r>
              <a:rPr lang="en-US" dirty="0" smtClean="0"/>
              <a:t>There are 4 kinds of T cells involved in this 	process. Helper T cells, Killer T cells, 	suppressor T cells and Memory T cells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Vaccines</a:t>
            </a:r>
            <a:endParaRPr lang="en-US" dirty="0"/>
          </a:p>
        </p:txBody>
      </p:sp>
      <p:sp>
        <p:nvSpPr>
          <p:cNvPr id="3" name="Content Placeholder 2"/>
          <p:cNvSpPr>
            <a:spLocks noGrp="1"/>
          </p:cNvSpPr>
          <p:nvPr>
            <p:ph idx="1"/>
          </p:nvPr>
        </p:nvSpPr>
        <p:spPr/>
        <p:txBody>
          <a:bodyPr/>
          <a:lstStyle/>
          <a:p>
            <a:r>
              <a:rPr lang="en-US" dirty="0" smtClean="0"/>
              <a:t>Vaccination: The injection of a </a:t>
            </a:r>
            <a:r>
              <a:rPr lang="en-US" dirty="0" smtClean="0"/>
              <a:t>weakened or destroyed pathogen </a:t>
            </a:r>
            <a:r>
              <a:rPr lang="en-US" dirty="0" smtClean="0"/>
              <a:t>to produce immunity.</a:t>
            </a:r>
          </a:p>
          <a:p>
            <a:r>
              <a:rPr lang="en-US" dirty="0" smtClean="0"/>
              <a:t>Active immunity: The immune system 	produces antibodies in response to a 	antigen.</a:t>
            </a:r>
          </a:p>
          <a:p>
            <a:r>
              <a:rPr lang="en-US" dirty="0" smtClean="0"/>
              <a:t>Passive immunity: Antibodies are introduced 	to the body.</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Reproductive System</a:t>
            </a:r>
            <a:endParaRPr lang="en-US" dirty="0"/>
          </a:p>
        </p:txBody>
      </p:sp>
      <p:sp>
        <p:nvSpPr>
          <p:cNvPr id="3" name="Content Placeholder 2"/>
          <p:cNvSpPr>
            <a:spLocks noGrp="1"/>
          </p:cNvSpPr>
          <p:nvPr>
            <p:ph idx="1"/>
          </p:nvPr>
        </p:nvSpPr>
        <p:spPr/>
        <p:txBody>
          <a:bodyPr/>
          <a:lstStyle/>
          <a:p>
            <a:r>
              <a:rPr lang="en-US" dirty="0" smtClean="0"/>
              <a:t>The reproductive system is used to produce 	new individuals.</a:t>
            </a:r>
          </a:p>
          <a:p>
            <a:r>
              <a:rPr lang="en-US" dirty="0" smtClean="0"/>
              <a:t>The male reproductive cells are made in the	testes and the female reproductive cells 	are made in the ovaries.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male reproductive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The Function of the male reproductive system 	is to produce and deliver sperm cells.</a:t>
            </a:r>
          </a:p>
          <a:p>
            <a:r>
              <a:rPr lang="en-US" dirty="0" smtClean="0"/>
              <a:t>Sperm cells are produced in the testes of a 	male. The testes are contained within the	scrotum.</a:t>
            </a:r>
          </a:p>
          <a:p>
            <a:r>
              <a:rPr lang="en-US" dirty="0" smtClean="0"/>
              <a:t>Sperm is stored inside of the </a:t>
            </a:r>
            <a:r>
              <a:rPr lang="en-US" dirty="0" err="1" smtClean="0"/>
              <a:t>epididymis</a:t>
            </a:r>
            <a:r>
              <a:rPr lang="en-US" dirty="0" smtClean="0"/>
              <a:t>. From	there sperm cells are transported through	the vas deferens to the urethra and then	out of the body through the penis.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Female Reproductive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The main function of the female reproductive 	system is to produce eggs and prepare the	females body to nourish and carry the 	developing embryo.</a:t>
            </a:r>
          </a:p>
          <a:p>
            <a:r>
              <a:rPr lang="en-US" dirty="0" smtClean="0"/>
              <a:t>Eggs are produced in the ovaries and are 	released once a month. They travel 	through the fallopian tubes to the uterus 	and then out of the body if fertilization 	doesn’t occur</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Fertilization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process of joining a sperm cell and a </a:t>
            </a:r>
            <a:r>
              <a:rPr lang="en-US" dirty="0" smtClean="0"/>
              <a:t>egg is </a:t>
            </a:r>
            <a:r>
              <a:rPr lang="en-US" dirty="0" smtClean="0"/>
              <a:t>	called fertilization.</a:t>
            </a:r>
          </a:p>
          <a:p>
            <a:r>
              <a:rPr lang="en-US" dirty="0" smtClean="0"/>
              <a:t>The Fertilized egg is called a zygote.</a:t>
            </a:r>
          </a:p>
          <a:p>
            <a:r>
              <a:rPr lang="en-US" dirty="0" smtClean="0"/>
              <a:t>Fertilization tends to occur in the </a:t>
            </a:r>
            <a:r>
              <a:rPr lang="en-US" dirty="0" smtClean="0"/>
              <a:t>fallopian tubes</a:t>
            </a:r>
            <a:r>
              <a:rPr lang="en-US" dirty="0" smtClean="0"/>
              <a:t>.</a:t>
            </a:r>
          </a:p>
          <a:p>
            <a:r>
              <a:rPr lang="en-US" dirty="0" smtClean="0"/>
              <a:t>As the zygote moves through the </a:t>
            </a:r>
            <a:r>
              <a:rPr lang="en-US" dirty="0" smtClean="0"/>
              <a:t>fallopian tubes </a:t>
            </a:r>
            <a:r>
              <a:rPr lang="en-US" dirty="0" smtClean="0"/>
              <a:t>the zygote starts to undergo rapid </a:t>
            </a:r>
            <a:r>
              <a:rPr lang="en-US" dirty="0" smtClean="0"/>
              <a:t>cell division</a:t>
            </a:r>
            <a:endParaRPr lang="en-US" dirty="0" smtClean="0"/>
          </a:p>
          <a:p>
            <a:r>
              <a:rPr lang="en-US" dirty="0" smtClean="0"/>
              <a:t>After 4 days the embryo is </a:t>
            </a:r>
            <a:r>
              <a:rPr lang="en-US" dirty="0" smtClean="0"/>
              <a:t>a solid ball </a:t>
            </a:r>
            <a:r>
              <a:rPr lang="en-US" dirty="0" smtClean="0"/>
              <a:t>of </a:t>
            </a:r>
            <a:r>
              <a:rPr lang="en-US" dirty="0" smtClean="0"/>
              <a:t>64 cells </a:t>
            </a:r>
            <a:r>
              <a:rPr lang="en-US" dirty="0" smtClean="0"/>
              <a:t>called a </a:t>
            </a:r>
            <a:r>
              <a:rPr lang="en-US" dirty="0" err="1" smtClean="0"/>
              <a:t>morula</a:t>
            </a:r>
            <a:r>
              <a:rPr lang="en-US" dirty="0" smtClean="0"/>
              <a:t>.</a:t>
            </a:r>
          </a:p>
          <a:p>
            <a:r>
              <a:rPr lang="en-US" dirty="0" smtClean="0"/>
              <a:t>After 7 days the embryo is a hollow, fluid filled, ball of cells called a blastula or </a:t>
            </a:r>
            <a:r>
              <a:rPr lang="en-US" dirty="0" err="1" smtClean="0"/>
              <a:t>blastocyst</a:t>
            </a:r>
            <a:r>
              <a:rPr lang="en-US" dirty="0" smtClean="0"/>
              <a:t> and is ready to implant in the uterus</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Development</a:t>
            </a:r>
            <a:endParaRPr lang="en-US" dirty="0"/>
          </a:p>
        </p:txBody>
      </p:sp>
      <p:sp>
        <p:nvSpPr>
          <p:cNvPr id="3" name="Content Placeholder 2"/>
          <p:cNvSpPr>
            <a:spLocks noGrp="1"/>
          </p:cNvSpPr>
          <p:nvPr>
            <p:ph idx="1"/>
          </p:nvPr>
        </p:nvSpPr>
        <p:spPr/>
        <p:txBody>
          <a:bodyPr/>
          <a:lstStyle/>
          <a:p>
            <a:r>
              <a:rPr lang="en-US" dirty="0" smtClean="0"/>
              <a:t>The early stages of development include 	implantation, </a:t>
            </a:r>
            <a:r>
              <a:rPr lang="en-US" dirty="0" err="1" smtClean="0"/>
              <a:t>gastrulation</a:t>
            </a:r>
            <a:r>
              <a:rPr lang="en-US" dirty="0" smtClean="0"/>
              <a:t> and </a:t>
            </a:r>
            <a:r>
              <a:rPr lang="en-US" dirty="0" err="1" smtClean="0"/>
              <a:t>neurulation</a:t>
            </a:r>
            <a:r>
              <a:rPr lang="en-US" dirty="0" smtClean="0"/>
              <a:t>.</a:t>
            </a:r>
          </a:p>
          <a:p>
            <a:r>
              <a:rPr lang="en-US" dirty="0" smtClean="0"/>
              <a:t>After </a:t>
            </a:r>
            <a:r>
              <a:rPr lang="en-US" dirty="0" smtClean="0"/>
              <a:t>implantation the embryonic cells begin 	to specialize in a process called 	differentiation.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descr="bio_ch39_6153"/>
          <p:cNvPicPr>
            <a:picLocks noChangeAspect="1" noChangeArrowheads="1"/>
          </p:cNvPicPr>
          <p:nvPr/>
        </p:nvPicPr>
        <p:blipFill>
          <a:blip r:embed="rId2" cstate="print"/>
          <a:srcRect/>
          <a:stretch>
            <a:fillRect/>
          </a:stretch>
        </p:blipFill>
        <p:spPr bwMode="auto">
          <a:xfrm>
            <a:off x="1166813" y="1512888"/>
            <a:ext cx="6759575" cy="4135437"/>
          </a:xfrm>
          <a:prstGeom prst="rect">
            <a:avLst/>
          </a:prstGeom>
          <a:noFill/>
        </p:spPr>
      </p:pic>
      <p:sp>
        <p:nvSpPr>
          <p:cNvPr id="118788" name="Text Box 4"/>
          <p:cNvSpPr txBox="1">
            <a:spLocks noChangeArrowheads="1"/>
          </p:cNvSpPr>
          <p:nvPr/>
        </p:nvSpPr>
        <p:spPr bwMode="auto">
          <a:xfrm>
            <a:off x="3844925" y="4373563"/>
            <a:ext cx="1295400" cy="457200"/>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b="1"/>
              <a:t>Implantation of blastocyst</a:t>
            </a:r>
          </a:p>
        </p:txBody>
      </p:sp>
      <p:sp>
        <p:nvSpPr>
          <p:cNvPr id="118789" name="Text Box 5"/>
          <p:cNvSpPr txBox="1">
            <a:spLocks noChangeArrowheads="1"/>
          </p:cNvSpPr>
          <p:nvPr/>
        </p:nvSpPr>
        <p:spPr bwMode="auto">
          <a:xfrm>
            <a:off x="2044700" y="3273425"/>
            <a:ext cx="838200" cy="274638"/>
          </a:xfrm>
          <a:prstGeom prst="rect">
            <a:avLst/>
          </a:prstGeom>
          <a:noFill/>
          <a:ln w="9525">
            <a:noFill/>
            <a:miter lim="800000"/>
            <a:headEnd/>
            <a:tailEnd/>
          </a:ln>
          <a:effectLst/>
        </p:spPr>
        <p:txBody>
          <a:bodyPr>
            <a:spAutoFit/>
          </a:bodyPr>
          <a:lstStyle/>
          <a:p>
            <a:pPr algn="r">
              <a:lnSpc>
                <a:spcPct val="100000"/>
              </a:lnSpc>
              <a:spcBef>
                <a:spcPct val="50000"/>
              </a:spcBef>
              <a:spcAft>
                <a:spcPct val="0"/>
              </a:spcAft>
            </a:pPr>
            <a:r>
              <a:rPr lang="en-US" sz="1200" b="1"/>
              <a:t>Day 7</a:t>
            </a:r>
          </a:p>
        </p:txBody>
      </p:sp>
      <p:sp>
        <p:nvSpPr>
          <p:cNvPr id="118794" name="Text Box 10"/>
          <p:cNvSpPr txBox="1">
            <a:spLocks noChangeArrowheads="1"/>
          </p:cNvSpPr>
          <p:nvPr/>
        </p:nvSpPr>
        <p:spPr bwMode="auto">
          <a:xfrm>
            <a:off x="5492750" y="3195638"/>
            <a:ext cx="1066800" cy="274637"/>
          </a:xfrm>
          <a:prstGeom prst="rect">
            <a:avLst/>
          </a:prstGeom>
          <a:noFill/>
          <a:ln w="9525">
            <a:noFill/>
            <a:miter lim="800000"/>
            <a:headEnd/>
            <a:tailEnd/>
          </a:ln>
          <a:effectLst/>
        </p:spPr>
        <p:txBody>
          <a:bodyPr>
            <a:spAutoFit/>
          </a:bodyPr>
          <a:lstStyle/>
          <a:p>
            <a:pPr algn="r">
              <a:lnSpc>
                <a:spcPct val="100000"/>
              </a:lnSpc>
              <a:spcBef>
                <a:spcPct val="50000"/>
              </a:spcBef>
              <a:spcAft>
                <a:spcPct val="0"/>
              </a:spcAft>
            </a:pPr>
            <a:r>
              <a:rPr lang="en-US" sz="1200" b="1"/>
              <a:t>Fertilization</a:t>
            </a:r>
            <a:endParaRPr lang="en-US" sz="1200"/>
          </a:p>
        </p:txBody>
      </p:sp>
      <p:sp>
        <p:nvSpPr>
          <p:cNvPr id="118795" name="Text Box 11"/>
          <p:cNvSpPr txBox="1">
            <a:spLocks noChangeArrowheads="1"/>
          </p:cNvSpPr>
          <p:nvPr/>
        </p:nvSpPr>
        <p:spPr bwMode="auto">
          <a:xfrm>
            <a:off x="3241675" y="2078038"/>
            <a:ext cx="1066800" cy="274637"/>
          </a:xfrm>
          <a:prstGeom prst="rect">
            <a:avLst/>
          </a:prstGeom>
          <a:noFill/>
          <a:ln w="9525">
            <a:noFill/>
            <a:miter lim="800000"/>
            <a:headEnd/>
            <a:tailEnd/>
          </a:ln>
          <a:effectLst/>
        </p:spPr>
        <p:txBody>
          <a:bodyPr>
            <a:spAutoFit/>
          </a:bodyPr>
          <a:lstStyle/>
          <a:p>
            <a:pPr algn="r">
              <a:lnSpc>
                <a:spcPct val="100000"/>
              </a:lnSpc>
              <a:spcBef>
                <a:spcPct val="50000"/>
              </a:spcBef>
              <a:spcAft>
                <a:spcPct val="0"/>
              </a:spcAft>
            </a:pPr>
            <a:r>
              <a:rPr lang="en-US" sz="1200" b="1"/>
              <a:t>Day 4</a:t>
            </a:r>
            <a:endParaRPr lang="en-US" sz="1200"/>
          </a:p>
        </p:txBody>
      </p:sp>
      <p:sp>
        <p:nvSpPr>
          <p:cNvPr id="118796" name="Text Box 12"/>
          <p:cNvSpPr txBox="1">
            <a:spLocks noChangeArrowheads="1"/>
          </p:cNvSpPr>
          <p:nvPr/>
        </p:nvSpPr>
        <p:spPr bwMode="auto">
          <a:xfrm>
            <a:off x="4794250" y="1566863"/>
            <a:ext cx="1066800" cy="274637"/>
          </a:xfrm>
          <a:prstGeom prst="rect">
            <a:avLst/>
          </a:prstGeom>
          <a:noFill/>
          <a:ln w="9525">
            <a:noFill/>
            <a:miter lim="800000"/>
            <a:headEnd/>
            <a:tailEnd/>
          </a:ln>
          <a:effectLst/>
        </p:spPr>
        <p:txBody>
          <a:bodyPr>
            <a:spAutoFit/>
          </a:bodyPr>
          <a:lstStyle/>
          <a:p>
            <a:pPr algn="ctr">
              <a:lnSpc>
                <a:spcPct val="100000"/>
              </a:lnSpc>
              <a:spcBef>
                <a:spcPct val="50000"/>
              </a:spcBef>
              <a:spcAft>
                <a:spcPct val="0"/>
              </a:spcAft>
            </a:pPr>
            <a:r>
              <a:rPr lang="en-US" sz="1200" b="1"/>
              <a:t>Day 3</a:t>
            </a:r>
            <a:endParaRPr lang="en-US" sz="1200"/>
          </a:p>
        </p:txBody>
      </p:sp>
      <p:sp>
        <p:nvSpPr>
          <p:cNvPr id="118797" name="Text Box 13"/>
          <p:cNvSpPr txBox="1">
            <a:spLocks noChangeArrowheads="1"/>
          </p:cNvSpPr>
          <p:nvPr/>
        </p:nvSpPr>
        <p:spPr bwMode="auto">
          <a:xfrm>
            <a:off x="5684838" y="1536700"/>
            <a:ext cx="1066800" cy="274638"/>
          </a:xfrm>
          <a:prstGeom prst="rect">
            <a:avLst/>
          </a:prstGeom>
          <a:noFill/>
          <a:ln w="9525">
            <a:noFill/>
            <a:miter lim="800000"/>
            <a:headEnd/>
            <a:tailEnd/>
          </a:ln>
          <a:effectLst/>
        </p:spPr>
        <p:txBody>
          <a:bodyPr>
            <a:spAutoFit/>
          </a:bodyPr>
          <a:lstStyle/>
          <a:p>
            <a:pPr algn="ctr">
              <a:lnSpc>
                <a:spcPct val="100000"/>
              </a:lnSpc>
              <a:spcBef>
                <a:spcPct val="50000"/>
              </a:spcBef>
              <a:spcAft>
                <a:spcPct val="0"/>
              </a:spcAft>
            </a:pPr>
            <a:r>
              <a:rPr lang="en-US" sz="1200" b="1"/>
              <a:t>Day 2</a:t>
            </a:r>
            <a:endParaRPr lang="en-US" sz="1200"/>
          </a:p>
        </p:txBody>
      </p:sp>
      <p:sp>
        <p:nvSpPr>
          <p:cNvPr id="118798" name="Text Box 14"/>
          <p:cNvSpPr txBox="1">
            <a:spLocks noChangeArrowheads="1"/>
          </p:cNvSpPr>
          <p:nvPr/>
        </p:nvSpPr>
        <p:spPr bwMode="auto">
          <a:xfrm>
            <a:off x="7037388" y="1789113"/>
            <a:ext cx="1066800" cy="274637"/>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b="1"/>
              <a:t>Day 1</a:t>
            </a:r>
            <a:endParaRPr lang="en-US" sz="1200"/>
          </a:p>
        </p:txBody>
      </p:sp>
      <p:sp>
        <p:nvSpPr>
          <p:cNvPr id="118800" name="Text Box 16"/>
          <p:cNvSpPr txBox="1">
            <a:spLocks noChangeArrowheads="1"/>
          </p:cNvSpPr>
          <p:nvPr/>
        </p:nvSpPr>
        <p:spPr bwMode="auto">
          <a:xfrm>
            <a:off x="7716838" y="3213100"/>
            <a:ext cx="1066800" cy="274638"/>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b="1"/>
              <a:t>Day 0</a:t>
            </a:r>
            <a:endParaRPr lang="en-US" sz="1200"/>
          </a:p>
        </p:txBody>
      </p:sp>
      <p:sp>
        <p:nvSpPr>
          <p:cNvPr id="118801" name="Text Box 17"/>
          <p:cNvSpPr txBox="1">
            <a:spLocks noChangeArrowheads="1"/>
          </p:cNvSpPr>
          <p:nvPr/>
        </p:nvSpPr>
        <p:spPr bwMode="auto">
          <a:xfrm>
            <a:off x="7286625" y="5000625"/>
            <a:ext cx="1219200" cy="457200"/>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b="1"/>
              <a:t>Egg released by ovary</a:t>
            </a:r>
          </a:p>
        </p:txBody>
      </p:sp>
      <p:sp>
        <p:nvSpPr>
          <p:cNvPr id="118803" name="Rectangle 19"/>
          <p:cNvSpPr>
            <a:spLocks noGrp="1" noChangeArrowheads="1"/>
          </p:cNvSpPr>
          <p:nvPr>
            <p:ph type="title"/>
          </p:nvPr>
        </p:nvSpPr>
        <p:spPr>
          <a:xfrm>
            <a:off x="2057400" y="457200"/>
            <a:ext cx="5105400" cy="396875"/>
          </a:xfrm>
        </p:spPr>
        <p:txBody>
          <a:bodyPr>
            <a:normAutofit fontScale="90000"/>
          </a:bodyPr>
          <a:lstStyle/>
          <a:p>
            <a:r>
              <a:rPr lang="en-US" dirty="0"/>
              <a:t>Fertilization and Implantation</a:t>
            </a:r>
          </a:p>
        </p:txBody>
      </p:sp>
      <p:sp>
        <p:nvSpPr>
          <p:cNvPr id="118804" name="Text Box 20"/>
          <p:cNvSpPr txBox="1">
            <a:spLocks noChangeArrowheads="1"/>
          </p:cNvSpPr>
          <p:nvPr/>
        </p:nvSpPr>
        <p:spPr bwMode="auto">
          <a:xfrm>
            <a:off x="838200" y="762000"/>
            <a:ext cx="1709738" cy="304800"/>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400" b="1">
                <a:solidFill>
                  <a:schemeClr val="bg1"/>
                </a:solidFill>
              </a:rPr>
              <a:t>Section 39-4</a:t>
            </a:r>
          </a:p>
        </p:txBody>
      </p:sp>
      <p:grpSp>
        <p:nvGrpSpPr>
          <p:cNvPr id="2" name="Group 24"/>
          <p:cNvGrpSpPr>
            <a:grpSpLocks/>
          </p:cNvGrpSpPr>
          <p:nvPr/>
        </p:nvGrpSpPr>
        <p:grpSpPr bwMode="auto">
          <a:xfrm>
            <a:off x="3884613" y="1330325"/>
            <a:ext cx="4851400" cy="4003675"/>
            <a:chOff x="2463" y="878"/>
            <a:chExt cx="3056" cy="2522"/>
          </a:xfrm>
        </p:grpSpPr>
        <p:sp>
          <p:nvSpPr>
            <p:cNvPr id="118787" name="Text Box 3"/>
            <p:cNvSpPr txBox="1">
              <a:spLocks noChangeArrowheads="1"/>
            </p:cNvSpPr>
            <p:nvPr/>
          </p:nvSpPr>
          <p:spPr bwMode="auto">
            <a:xfrm>
              <a:off x="2463" y="3164"/>
              <a:ext cx="662"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Uterine wall</a:t>
              </a:r>
            </a:p>
          </p:txBody>
        </p:sp>
        <p:sp>
          <p:nvSpPr>
            <p:cNvPr id="118790" name="Text Box 6"/>
            <p:cNvSpPr txBox="1">
              <a:spLocks noChangeArrowheads="1"/>
            </p:cNvSpPr>
            <p:nvPr/>
          </p:nvSpPr>
          <p:spPr bwMode="auto">
            <a:xfrm>
              <a:off x="2604" y="2085"/>
              <a:ext cx="576"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Blastocyst</a:t>
              </a:r>
            </a:p>
          </p:txBody>
        </p:sp>
        <p:sp>
          <p:nvSpPr>
            <p:cNvPr id="118791" name="Text Box 7"/>
            <p:cNvSpPr txBox="1">
              <a:spLocks noChangeArrowheads="1"/>
            </p:cNvSpPr>
            <p:nvPr/>
          </p:nvSpPr>
          <p:spPr bwMode="auto">
            <a:xfrm>
              <a:off x="2890" y="1804"/>
              <a:ext cx="624"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Morula</a:t>
              </a:r>
            </a:p>
          </p:txBody>
        </p:sp>
        <p:sp>
          <p:nvSpPr>
            <p:cNvPr id="118792" name="Text Box 8"/>
            <p:cNvSpPr txBox="1">
              <a:spLocks noChangeArrowheads="1"/>
            </p:cNvSpPr>
            <p:nvPr/>
          </p:nvSpPr>
          <p:spPr bwMode="auto">
            <a:xfrm>
              <a:off x="3172" y="1667"/>
              <a:ext cx="432"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4 cells</a:t>
              </a:r>
            </a:p>
          </p:txBody>
        </p:sp>
        <p:sp>
          <p:nvSpPr>
            <p:cNvPr id="118793" name="Text Box 9"/>
            <p:cNvSpPr txBox="1">
              <a:spLocks noChangeArrowheads="1"/>
            </p:cNvSpPr>
            <p:nvPr/>
          </p:nvSpPr>
          <p:spPr bwMode="auto">
            <a:xfrm>
              <a:off x="3594" y="1667"/>
              <a:ext cx="672" cy="173"/>
            </a:xfrm>
            <a:prstGeom prst="rect">
              <a:avLst/>
            </a:prstGeom>
            <a:noFill/>
            <a:ln w="9525">
              <a:noFill/>
              <a:miter lim="800000"/>
              <a:headEnd/>
              <a:tailEnd/>
            </a:ln>
            <a:effectLst/>
          </p:spPr>
          <p:txBody>
            <a:bodyPr>
              <a:spAutoFit/>
            </a:bodyPr>
            <a:lstStyle/>
            <a:p>
              <a:pPr algn="ctr">
                <a:lnSpc>
                  <a:spcPct val="100000"/>
                </a:lnSpc>
                <a:spcBef>
                  <a:spcPct val="50000"/>
                </a:spcBef>
                <a:spcAft>
                  <a:spcPct val="0"/>
                </a:spcAft>
              </a:pPr>
              <a:r>
                <a:rPr lang="en-US" sz="1200"/>
                <a:t>2 cells</a:t>
              </a:r>
            </a:p>
          </p:txBody>
        </p:sp>
        <p:sp>
          <p:nvSpPr>
            <p:cNvPr id="118799" name="Text Box 15"/>
            <p:cNvSpPr txBox="1">
              <a:spLocks noChangeArrowheads="1"/>
            </p:cNvSpPr>
            <p:nvPr/>
          </p:nvSpPr>
          <p:spPr bwMode="auto">
            <a:xfrm>
              <a:off x="4991" y="1658"/>
              <a:ext cx="528"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Zygote </a:t>
              </a:r>
            </a:p>
          </p:txBody>
        </p:sp>
        <p:sp>
          <p:nvSpPr>
            <p:cNvPr id="118802" name="Text Box 18"/>
            <p:cNvSpPr txBox="1">
              <a:spLocks noChangeArrowheads="1"/>
            </p:cNvSpPr>
            <p:nvPr/>
          </p:nvSpPr>
          <p:spPr bwMode="auto">
            <a:xfrm>
              <a:off x="3333" y="3227"/>
              <a:ext cx="576" cy="173"/>
            </a:xfrm>
            <a:prstGeom prst="rect">
              <a:avLst/>
            </a:prstGeom>
            <a:noFill/>
            <a:ln w="9525">
              <a:noFill/>
              <a:miter lim="800000"/>
              <a:headEnd/>
              <a:tailEnd/>
            </a:ln>
            <a:effectLst/>
          </p:spPr>
          <p:txBody>
            <a:bodyPr>
              <a:spAutoFit/>
            </a:bodyPr>
            <a:lstStyle/>
            <a:p>
              <a:pPr algn="ctr">
                <a:lnSpc>
                  <a:spcPct val="100000"/>
                </a:lnSpc>
                <a:spcBef>
                  <a:spcPct val="50000"/>
                </a:spcBef>
                <a:spcAft>
                  <a:spcPct val="0"/>
                </a:spcAft>
              </a:pPr>
              <a:r>
                <a:rPr lang="en-US" sz="1200"/>
                <a:t>Ovary </a:t>
              </a:r>
            </a:p>
          </p:txBody>
        </p:sp>
        <p:sp>
          <p:nvSpPr>
            <p:cNvPr id="118805" name="Text Box 21"/>
            <p:cNvSpPr txBox="1">
              <a:spLocks noChangeArrowheads="1"/>
            </p:cNvSpPr>
            <p:nvPr/>
          </p:nvSpPr>
          <p:spPr bwMode="auto">
            <a:xfrm>
              <a:off x="4336" y="878"/>
              <a:ext cx="904" cy="173"/>
            </a:xfrm>
            <a:prstGeom prst="rect">
              <a:avLst/>
            </a:prstGeom>
            <a:noFill/>
            <a:ln w="9525">
              <a:noFill/>
              <a:miter lim="800000"/>
              <a:headEnd/>
              <a:tailEnd/>
            </a:ln>
            <a:effectLst/>
          </p:spPr>
          <p:txBody>
            <a:bodyPr>
              <a:spAutoFit/>
            </a:bodyPr>
            <a:lstStyle/>
            <a:p>
              <a:pPr>
                <a:lnSpc>
                  <a:spcPct val="100000"/>
                </a:lnSpc>
                <a:spcBef>
                  <a:spcPct val="50000"/>
                </a:spcBef>
                <a:spcAft>
                  <a:spcPct val="0"/>
                </a:spcAft>
              </a:pPr>
              <a:r>
                <a:rPr lang="en-US" sz="1200"/>
                <a:t>Fallopian tube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571500" y="2165350"/>
            <a:ext cx="7861300" cy="3211513"/>
          </a:xfrm>
          <a:prstGeom prst="rect">
            <a:avLst/>
          </a:prstGeom>
          <a:noFill/>
          <a:ln w="9525">
            <a:noFill/>
            <a:miter lim="800000"/>
            <a:headEnd/>
            <a:tailEnd/>
          </a:ln>
        </p:spPr>
      </p:pic>
      <p:sp>
        <p:nvSpPr>
          <p:cNvPr id="46083" name="Text Box 3"/>
          <p:cNvSpPr txBox="1">
            <a:spLocks noChangeArrowheads="1"/>
          </p:cNvSpPr>
          <p:nvPr/>
        </p:nvSpPr>
        <p:spPr bwMode="auto">
          <a:xfrm>
            <a:off x="771525" y="1838325"/>
            <a:ext cx="1187450" cy="336550"/>
          </a:xfrm>
          <a:prstGeom prst="rect">
            <a:avLst/>
          </a:prstGeom>
          <a:noFill/>
          <a:ln w="9525">
            <a:noFill/>
            <a:miter lim="800000"/>
            <a:headEnd/>
            <a:tailEnd/>
          </a:ln>
        </p:spPr>
        <p:txBody>
          <a:bodyPr wrap="none">
            <a:spAutoFit/>
          </a:bodyPr>
          <a:lstStyle/>
          <a:p>
            <a:pPr eaLnBrk="0" hangingPunct="0"/>
            <a:r>
              <a:rPr lang="en-US" sz="1600"/>
              <a:t>Muscle cell</a:t>
            </a:r>
          </a:p>
        </p:txBody>
      </p:sp>
      <p:sp>
        <p:nvSpPr>
          <p:cNvPr id="46084" name="Text Box 4"/>
          <p:cNvSpPr txBox="1">
            <a:spLocks noChangeArrowheads="1"/>
          </p:cNvSpPr>
          <p:nvPr/>
        </p:nvSpPr>
        <p:spPr bwMode="auto">
          <a:xfrm>
            <a:off x="2320925" y="1838325"/>
            <a:ext cx="2171700" cy="336550"/>
          </a:xfrm>
          <a:prstGeom prst="rect">
            <a:avLst/>
          </a:prstGeom>
          <a:noFill/>
          <a:ln w="9525">
            <a:noFill/>
            <a:miter lim="800000"/>
            <a:headEnd/>
            <a:tailEnd/>
          </a:ln>
        </p:spPr>
        <p:txBody>
          <a:bodyPr wrap="none">
            <a:spAutoFit/>
          </a:bodyPr>
          <a:lstStyle/>
          <a:p>
            <a:pPr eaLnBrk="0" hangingPunct="0"/>
            <a:r>
              <a:rPr lang="en-US" sz="1600"/>
              <a:t>Smooth muscle tissue</a:t>
            </a:r>
            <a:endParaRPr lang="en-US"/>
          </a:p>
        </p:txBody>
      </p:sp>
      <p:sp>
        <p:nvSpPr>
          <p:cNvPr id="46085" name="Text Box 5"/>
          <p:cNvSpPr txBox="1">
            <a:spLocks noChangeArrowheads="1"/>
          </p:cNvSpPr>
          <p:nvPr/>
        </p:nvSpPr>
        <p:spPr bwMode="auto">
          <a:xfrm>
            <a:off x="4860925" y="1838325"/>
            <a:ext cx="985838" cy="336550"/>
          </a:xfrm>
          <a:prstGeom prst="rect">
            <a:avLst/>
          </a:prstGeom>
          <a:noFill/>
          <a:ln w="9525">
            <a:noFill/>
            <a:miter lim="800000"/>
            <a:headEnd/>
            <a:tailEnd/>
          </a:ln>
        </p:spPr>
        <p:txBody>
          <a:bodyPr wrap="none">
            <a:spAutoFit/>
          </a:bodyPr>
          <a:lstStyle/>
          <a:p>
            <a:pPr eaLnBrk="0" hangingPunct="0"/>
            <a:r>
              <a:rPr lang="en-US" sz="1600"/>
              <a:t>Stomach</a:t>
            </a:r>
            <a:endParaRPr lang="en-US"/>
          </a:p>
        </p:txBody>
      </p:sp>
      <p:sp>
        <p:nvSpPr>
          <p:cNvPr id="46086" name="Text Box 6"/>
          <p:cNvSpPr txBox="1">
            <a:spLocks noChangeArrowheads="1"/>
          </p:cNvSpPr>
          <p:nvPr/>
        </p:nvSpPr>
        <p:spPr bwMode="auto">
          <a:xfrm>
            <a:off x="6600825" y="1838325"/>
            <a:ext cx="1719263" cy="336550"/>
          </a:xfrm>
          <a:prstGeom prst="rect">
            <a:avLst/>
          </a:prstGeom>
          <a:noFill/>
          <a:ln w="9525">
            <a:noFill/>
            <a:miter lim="800000"/>
            <a:headEnd/>
            <a:tailEnd/>
          </a:ln>
        </p:spPr>
        <p:txBody>
          <a:bodyPr wrap="none">
            <a:spAutoFit/>
          </a:bodyPr>
          <a:lstStyle/>
          <a:p>
            <a:pPr eaLnBrk="0" hangingPunct="0"/>
            <a:r>
              <a:rPr lang="en-US" sz="1600"/>
              <a:t>Digestive system</a:t>
            </a:r>
            <a:endParaRPr lang="en-US"/>
          </a:p>
        </p:txBody>
      </p:sp>
      <p:sp>
        <p:nvSpPr>
          <p:cNvPr id="46087" name="Text Box 7"/>
          <p:cNvSpPr txBox="1">
            <a:spLocks noChangeArrowheads="1"/>
          </p:cNvSpPr>
          <p:nvPr/>
        </p:nvSpPr>
        <p:spPr bwMode="auto">
          <a:xfrm>
            <a:off x="838200" y="762000"/>
            <a:ext cx="1219200" cy="304800"/>
          </a:xfrm>
          <a:prstGeom prst="rect">
            <a:avLst/>
          </a:prstGeom>
          <a:noFill/>
          <a:ln w="9525">
            <a:noFill/>
            <a:miter lim="800000"/>
            <a:headEnd/>
            <a:tailEnd/>
          </a:ln>
        </p:spPr>
        <p:txBody>
          <a:bodyPr>
            <a:spAutoFit/>
          </a:bodyPr>
          <a:lstStyle/>
          <a:p>
            <a:pPr algn="ctr" eaLnBrk="0" hangingPunct="0">
              <a:spcBef>
                <a:spcPct val="50000"/>
              </a:spcBef>
            </a:pPr>
            <a:r>
              <a:rPr lang="en-US" sz="1400" b="1">
                <a:solidFill>
                  <a:schemeClr val="bg1"/>
                </a:solidFill>
              </a:rPr>
              <a:t>Section 7-4</a:t>
            </a:r>
          </a:p>
        </p:txBody>
      </p:sp>
      <p:sp>
        <p:nvSpPr>
          <p:cNvPr id="46088" name="Text Box 8"/>
          <p:cNvSpPr txBox="1">
            <a:spLocks noChangeArrowheads="1"/>
          </p:cNvSpPr>
          <p:nvPr/>
        </p:nvSpPr>
        <p:spPr bwMode="auto">
          <a:xfrm>
            <a:off x="2605088" y="227013"/>
            <a:ext cx="5105400" cy="396875"/>
          </a:xfrm>
          <a:prstGeom prst="rect">
            <a:avLst/>
          </a:prstGeom>
          <a:noFill/>
          <a:ln w="9525">
            <a:noFill/>
            <a:miter lim="800000"/>
            <a:headEnd/>
            <a:tailEnd/>
          </a:ln>
        </p:spPr>
        <p:txBody>
          <a:bodyPr/>
          <a:lstStyle/>
          <a:p>
            <a:pPr eaLnBrk="0" hangingPunct="0">
              <a:spcBef>
                <a:spcPct val="50000"/>
              </a:spcBef>
            </a:pPr>
            <a:r>
              <a:rPr lang="en-US" sz="2000">
                <a:solidFill>
                  <a:schemeClr val="bg1"/>
                </a:solidFill>
                <a:latin typeface="Arial Black" pitchFamily="34" charset="0"/>
              </a:rPr>
              <a:t>Levels of Organization</a:t>
            </a:r>
          </a:p>
        </p:txBody>
      </p:sp>
      <p:sp>
        <p:nvSpPr>
          <p:cNvPr id="46089" name="Rectangle 11"/>
          <p:cNvSpPr>
            <a:spLocks noGrp="1" noChangeArrowheads="1"/>
          </p:cNvSpPr>
          <p:nvPr>
            <p:ph type="title"/>
          </p:nvPr>
        </p:nvSpPr>
        <p:spPr/>
        <p:txBody>
          <a:bodyPr>
            <a:normAutofit fontScale="90000"/>
          </a:bodyPr>
          <a:lstStyle/>
          <a:p>
            <a:pPr eaLnBrk="1" hangingPunct="1"/>
            <a:r>
              <a:rPr lang="en-US" sz="4000" smtClean="0"/>
              <a:t>Levels of Organization of Multi-Cellular Organisms</a:t>
            </a: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a:t>
            </a:r>
            <a:r>
              <a:rPr lang="en-US" dirty="0" err="1" smtClean="0"/>
              <a:t>gastrulation</a:t>
            </a:r>
            <a:r>
              <a:rPr lang="en-US" dirty="0" smtClean="0"/>
              <a:t> 3 distinct cell layers form:	Ectoderm, endoderm and mesoderm.</a:t>
            </a:r>
          </a:p>
          <a:p>
            <a:r>
              <a:rPr lang="en-US" dirty="0" smtClean="0"/>
              <a:t>After </a:t>
            </a:r>
            <a:r>
              <a:rPr lang="en-US" dirty="0" err="1" smtClean="0"/>
              <a:t>gastrulation</a:t>
            </a:r>
            <a:r>
              <a:rPr lang="en-US" dirty="0" smtClean="0"/>
              <a:t>, </a:t>
            </a:r>
            <a:r>
              <a:rPr lang="en-US" dirty="0" err="1" smtClean="0"/>
              <a:t>neurulation</a:t>
            </a:r>
            <a:r>
              <a:rPr lang="en-US" dirty="0" smtClean="0"/>
              <a:t> occurs. During	</a:t>
            </a:r>
            <a:r>
              <a:rPr lang="en-US" dirty="0" err="1" smtClean="0"/>
              <a:t>neurulation</a:t>
            </a:r>
            <a:r>
              <a:rPr lang="en-US" dirty="0" smtClean="0"/>
              <a:t> the nervous system begins to	form.</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placenta is a connection between the		mother and developing embryo. The 	placenta is the embryo’s organ of 	respiration, nourishment and excretion.</a:t>
            </a:r>
          </a:p>
          <a:p>
            <a:r>
              <a:rPr lang="en-US" dirty="0" smtClean="0"/>
              <a:t>The embryo is attached to the placenta by the	umbilical cord</a:t>
            </a:r>
          </a:p>
          <a:p>
            <a:r>
              <a:rPr lang="en-US" dirty="0" smtClean="0"/>
              <a:t>After 8 weeks of development the 	development the embryo is called a fetus.</a:t>
            </a:r>
          </a:p>
          <a:p>
            <a:r>
              <a:rPr lang="en-US" dirty="0" smtClean="0"/>
              <a:t>After 3 months most of the major organs and 	tissues are fully formed.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Development</a:t>
            </a:r>
            <a:endParaRPr lang="en-US" dirty="0"/>
          </a:p>
        </p:txBody>
      </p:sp>
      <p:sp>
        <p:nvSpPr>
          <p:cNvPr id="3" name="Content Placeholder 2"/>
          <p:cNvSpPr>
            <a:spLocks noGrp="1"/>
          </p:cNvSpPr>
          <p:nvPr>
            <p:ph idx="1"/>
          </p:nvPr>
        </p:nvSpPr>
        <p:spPr/>
        <p:txBody>
          <a:bodyPr/>
          <a:lstStyle/>
          <a:p>
            <a:r>
              <a:rPr lang="en-US" dirty="0" smtClean="0"/>
              <a:t>During the fourth, fifth and sixth months of </a:t>
            </a:r>
            <a:r>
              <a:rPr lang="en-US" dirty="0" smtClean="0"/>
              <a:t>development </a:t>
            </a:r>
            <a:r>
              <a:rPr lang="en-US" dirty="0" smtClean="0"/>
              <a:t>the tissues of the fetus </a:t>
            </a:r>
            <a:r>
              <a:rPr lang="en-US" dirty="0" smtClean="0"/>
              <a:t>become </a:t>
            </a:r>
            <a:r>
              <a:rPr lang="en-US" dirty="0" smtClean="0"/>
              <a:t>more </a:t>
            </a:r>
            <a:r>
              <a:rPr lang="en-US" dirty="0" smtClean="0"/>
              <a:t>complex and specialized </a:t>
            </a:r>
            <a:r>
              <a:rPr lang="en-US" dirty="0" smtClean="0"/>
              <a:t>and start to </a:t>
            </a:r>
            <a:r>
              <a:rPr lang="en-US" dirty="0" smtClean="0"/>
              <a:t>function</a:t>
            </a:r>
            <a:r>
              <a:rPr lang="en-US" dirty="0" smtClean="0"/>
              <a:t>. </a:t>
            </a:r>
          </a:p>
          <a:p>
            <a:r>
              <a:rPr lang="en-US" dirty="0" smtClean="0"/>
              <a:t>During the last 3 months organ </a:t>
            </a:r>
            <a:r>
              <a:rPr lang="en-US" dirty="0" smtClean="0"/>
              <a:t>systems mature </a:t>
            </a:r>
            <a:r>
              <a:rPr lang="en-US" dirty="0" smtClean="0"/>
              <a:t>and prepare the developing fetus 	to survive on it own.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Homeostasis</a:t>
            </a:r>
            <a:endParaRPr lang="en-US" dirty="0"/>
          </a:p>
        </p:txBody>
      </p:sp>
      <p:sp>
        <p:nvSpPr>
          <p:cNvPr id="3" name="Content Placeholder 2"/>
          <p:cNvSpPr>
            <a:spLocks noGrp="1"/>
          </p:cNvSpPr>
          <p:nvPr>
            <p:ph idx="1"/>
          </p:nvPr>
        </p:nvSpPr>
        <p:spPr/>
        <p:txBody>
          <a:bodyPr/>
          <a:lstStyle/>
          <a:p>
            <a:r>
              <a:rPr lang="en-US" dirty="0" smtClean="0"/>
              <a:t>Homeostasis is the process by which 	organisms maintain relatively stable 	internal conditions despite a changing 	external environment.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Body Systems</a:t>
            </a:r>
            <a:endParaRPr lang="en-US" dirty="0"/>
          </a:p>
        </p:txBody>
      </p:sp>
      <p:sp>
        <p:nvSpPr>
          <p:cNvPr id="3" name="Content Placeholder 2"/>
          <p:cNvSpPr>
            <a:spLocks noGrp="1"/>
          </p:cNvSpPr>
          <p:nvPr>
            <p:ph idx="1"/>
          </p:nvPr>
        </p:nvSpPr>
        <p:spPr/>
        <p:txBody>
          <a:bodyPr/>
          <a:lstStyle/>
          <a:p>
            <a:r>
              <a:rPr lang="en-US" dirty="0" smtClean="0"/>
              <a:t>There are 11 major human body systems</a:t>
            </a:r>
          </a:p>
          <a:p>
            <a:r>
              <a:rPr lang="en-US" dirty="0" smtClean="0"/>
              <a:t>These 11 systems work together to maintain 	homeostasis in humans.</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bio_ch35_6180"/>
          <p:cNvPicPr>
            <a:picLocks noChangeAspect="1" noChangeArrowheads="1"/>
          </p:cNvPicPr>
          <p:nvPr/>
        </p:nvPicPr>
        <p:blipFill>
          <a:blip r:embed="rId2" cstate="print"/>
          <a:srcRect/>
          <a:stretch>
            <a:fillRect/>
          </a:stretch>
        </p:blipFill>
        <p:spPr bwMode="auto">
          <a:xfrm>
            <a:off x="409575" y="1798638"/>
            <a:ext cx="8299450" cy="3103562"/>
          </a:xfrm>
          <a:prstGeom prst="rect">
            <a:avLst/>
          </a:prstGeom>
          <a:noFill/>
          <a:ln w="9525">
            <a:noFill/>
            <a:miter lim="800000"/>
            <a:headEnd/>
            <a:tailEnd/>
          </a:ln>
        </p:spPr>
      </p:pic>
      <p:sp>
        <p:nvSpPr>
          <p:cNvPr id="143363" name="Text Box 3"/>
          <p:cNvSpPr txBox="1">
            <a:spLocks noChangeArrowheads="1"/>
          </p:cNvSpPr>
          <p:nvPr/>
        </p:nvSpPr>
        <p:spPr bwMode="auto">
          <a:xfrm>
            <a:off x="322263" y="4914900"/>
            <a:ext cx="1374775" cy="274638"/>
          </a:xfrm>
          <a:prstGeom prst="rect">
            <a:avLst/>
          </a:prstGeom>
          <a:noFill/>
          <a:ln w="9525">
            <a:noFill/>
            <a:miter lim="800000"/>
            <a:headEnd/>
            <a:tailEnd/>
          </a:ln>
          <a:effectLst/>
        </p:spPr>
        <p:txBody>
          <a:bodyPr wrap="none">
            <a:spAutoFit/>
          </a:bodyPr>
          <a:lstStyle/>
          <a:p>
            <a:r>
              <a:rPr lang="en-US" sz="1200" b="1">
                <a:latin typeface="Arial" charset="0"/>
              </a:rPr>
              <a:t>Nervous System</a:t>
            </a:r>
          </a:p>
        </p:txBody>
      </p:sp>
      <p:sp>
        <p:nvSpPr>
          <p:cNvPr id="143364" name="Text Box 4"/>
          <p:cNvSpPr txBox="1">
            <a:spLocks noChangeArrowheads="1"/>
          </p:cNvSpPr>
          <p:nvPr/>
        </p:nvSpPr>
        <p:spPr bwMode="auto">
          <a:xfrm>
            <a:off x="1884363" y="4914900"/>
            <a:ext cx="1816100" cy="274638"/>
          </a:xfrm>
          <a:prstGeom prst="rect">
            <a:avLst/>
          </a:prstGeom>
          <a:noFill/>
          <a:ln w="9525">
            <a:noFill/>
            <a:miter lim="800000"/>
            <a:headEnd/>
            <a:tailEnd/>
          </a:ln>
          <a:effectLst/>
        </p:spPr>
        <p:txBody>
          <a:bodyPr wrap="none">
            <a:spAutoFit/>
          </a:bodyPr>
          <a:lstStyle/>
          <a:p>
            <a:r>
              <a:rPr lang="en-US" sz="1200" b="1">
                <a:latin typeface="Arial" charset="0"/>
              </a:rPr>
              <a:t>Integumentary System</a:t>
            </a:r>
          </a:p>
        </p:txBody>
      </p:sp>
      <p:sp>
        <p:nvSpPr>
          <p:cNvPr id="143365" name="Text Box 5"/>
          <p:cNvSpPr txBox="1">
            <a:spLocks noChangeArrowheads="1"/>
          </p:cNvSpPr>
          <p:nvPr/>
        </p:nvSpPr>
        <p:spPr bwMode="auto">
          <a:xfrm>
            <a:off x="3870325" y="4914900"/>
            <a:ext cx="1341438" cy="274638"/>
          </a:xfrm>
          <a:prstGeom prst="rect">
            <a:avLst/>
          </a:prstGeom>
          <a:noFill/>
          <a:ln w="9525">
            <a:noFill/>
            <a:miter lim="800000"/>
            <a:headEnd/>
            <a:tailEnd/>
          </a:ln>
          <a:effectLst/>
        </p:spPr>
        <p:txBody>
          <a:bodyPr wrap="none">
            <a:spAutoFit/>
          </a:bodyPr>
          <a:lstStyle/>
          <a:p>
            <a:r>
              <a:rPr lang="en-US" sz="1200" b="1">
                <a:latin typeface="Arial" charset="0"/>
              </a:rPr>
              <a:t>Skeletal System</a:t>
            </a:r>
          </a:p>
        </p:txBody>
      </p:sp>
      <p:sp>
        <p:nvSpPr>
          <p:cNvPr id="143366" name="Text Box 6"/>
          <p:cNvSpPr txBox="1">
            <a:spLocks noChangeArrowheads="1"/>
          </p:cNvSpPr>
          <p:nvPr/>
        </p:nvSpPr>
        <p:spPr bwMode="auto">
          <a:xfrm>
            <a:off x="5580063" y="4914900"/>
            <a:ext cx="1435100" cy="274638"/>
          </a:xfrm>
          <a:prstGeom prst="rect">
            <a:avLst/>
          </a:prstGeom>
          <a:noFill/>
          <a:ln w="9525">
            <a:noFill/>
            <a:miter lim="800000"/>
            <a:headEnd/>
            <a:tailEnd/>
          </a:ln>
          <a:effectLst/>
        </p:spPr>
        <p:txBody>
          <a:bodyPr wrap="none">
            <a:spAutoFit/>
          </a:bodyPr>
          <a:lstStyle/>
          <a:p>
            <a:r>
              <a:rPr lang="en-US" sz="1200" b="1">
                <a:latin typeface="Arial" charset="0"/>
              </a:rPr>
              <a:t>Muscular System</a:t>
            </a:r>
          </a:p>
        </p:txBody>
      </p:sp>
      <p:sp>
        <p:nvSpPr>
          <p:cNvPr id="143367" name="Text Box 7"/>
          <p:cNvSpPr txBox="1">
            <a:spLocks noChangeArrowheads="1"/>
          </p:cNvSpPr>
          <p:nvPr/>
        </p:nvSpPr>
        <p:spPr bwMode="auto">
          <a:xfrm>
            <a:off x="7256463" y="4914900"/>
            <a:ext cx="1570037" cy="274638"/>
          </a:xfrm>
          <a:prstGeom prst="rect">
            <a:avLst/>
          </a:prstGeom>
          <a:noFill/>
          <a:ln w="9525">
            <a:noFill/>
            <a:miter lim="800000"/>
            <a:headEnd/>
            <a:tailEnd/>
          </a:ln>
          <a:effectLst/>
        </p:spPr>
        <p:txBody>
          <a:bodyPr wrap="none">
            <a:spAutoFit/>
          </a:bodyPr>
          <a:lstStyle/>
          <a:p>
            <a:r>
              <a:rPr lang="en-US" sz="1200" b="1">
                <a:latin typeface="Arial" charset="0"/>
              </a:rPr>
              <a:t>Circulatory System</a:t>
            </a:r>
          </a:p>
        </p:txBody>
      </p:sp>
      <p:sp>
        <p:nvSpPr>
          <p:cNvPr id="143368" name="Text Box 8"/>
          <p:cNvSpPr txBox="1">
            <a:spLocks noChangeArrowheads="1"/>
          </p:cNvSpPr>
          <p:nvPr/>
        </p:nvSpPr>
        <p:spPr bwMode="auto">
          <a:xfrm>
            <a:off x="838200" y="762000"/>
            <a:ext cx="1409700" cy="304800"/>
          </a:xfrm>
          <a:prstGeom prst="rect">
            <a:avLst/>
          </a:prstGeom>
          <a:noFill/>
          <a:ln w="9525">
            <a:noFill/>
            <a:miter lim="800000"/>
            <a:headEnd/>
            <a:tailEnd/>
          </a:ln>
          <a:effectLst/>
        </p:spPr>
        <p:txBody>
          <a:bodyPr>
            <a:spAutoFit/>
          </a:bodyPr>
          <a:lstStyle/>
          <a:p>
            <a:pPr algn="ctr">
              <a:spcBef>
                <a:spcPct val="50000"/>
              </a:spcBef>
            </a:pPr>
            <a:r>
              <a:rPr lang="en-US" sz="1400" b="1">
                <a:solidFill>
                  <a:schemeClr val="bg1"/>
                </a:solidFill>
                <a:latin typeface="Arial" charset="0"/>
              </a:rPr>
              <a:t>Section 35-1</a:t>
            </a:r>
          </a:p>
        </p:txBody>
      </p:sp>
      <p:sp>
        <p:nvSpPr>
          <p:cNvPr id="143369" name="Text Box 9"/>
          <p:cNvSpPr txBox="1">
            <a:spLocks noChangeArrowheads="1"/>
          </p:cNvSpPr>
          <p:nvPr/>
        </p:nvSpPr>
        <p:spPr bwMode="auto">
          <a:xfrm>
            <a:off x="2590800" y="231775"/>
            <a:ext cx="63627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35-2 Human Organ Systems </a:t>
            </a:r>
            <a:r>
              <a:rPr lang="en-US" sz="2000" i="1">
                <a:solidFill>
                  <a:schemeClr val="bg1"/>
                </a:solidFill>
                <a:latin typeface="Arial Black" pitchFamily="34" charset="0"/>
              </a:rPr>
              <a:t>Part 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bio_ch35_618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79625" y="1239838"/>
            <a:ext cx="3765550" cy="4276725"/>
          </a:xfrm>
          <a:prstGeom prst="rect">
            <a:avLst/>
          </a:prstGeom>
          <a:noFill/>
        </p:spPr>
      </p:pic>
      <p:sp>
        <p:nvSpPr>
          <p:cNvPr id="104452" name="Text Box 4"/>
          <p:cNvSpPr txBox="1">
            <a:spLocks noChangeArrowheads="1"/>
          </p:cNvSpPr>
          <p:nvPr/>
        </p:nvSpPr>
        <p:spPr bwMode="auto">
          <a:xfrm>
            <a:off x="1524000" y="3208338"/>
            <a:ext cx="1611313" cy="274637"/>
          </a:xfrm>
          <a:prstGeom prst="rect">
            <a:avLst/>
          </a:prstGeom>
          <a:noFill/>
          <a:ln w="9525">
            <a:noFill/>
            <a:miter lim="800000"/>
            <a:headEnd/>
            <a:tailEnd/>
          </a:ln>
          <a:effectLst/>
        </p:spPr>
        <p:txBody>
          <a:bodyPr wrap="none">
            <a:spAutoFit/>
          </a:bodyPr>
          <a:lstStyle/>
          <a:p>
            <a:r>
              <a:rPr lang="en-US" sz="1200" b="1">
                <a:latin typeface="Arial" charset="0"/>
              </a:rPr>
              <a:t>Respiratory System</a:t>
            </a:r>
          </a:p>
        </p:txBody>
      </p:sp>
      <p:sp>
        <p:nvSpPr>
          <p:cNvPr id="104453" name="Text Box 5"/>
          <p:cNvSpPr txBox="1">
            <a:spLocks noChangeArrowheads="1"/>
          </p:cNvSpPr>
          <p:nvPr/>
        </p:nvSpPr>
        <p:spPr bwMode="auto">
          <a:xfrm>
            <a:off x="3300413" y="3208338"/>
            <a:ext cx="1443037" cy="274637"/>
          </a:xfrm>
          <a:prstGeom prst="rect">
            <a:avLst/>
          </a:prstGeom>
          <a:noFill/>
          <a:ln w="9525">
            <a:noFill/>
            <a:miter lim="800000"/>
            <a:headEnd/>
            <a:tailEnd/>
          </a:ln>
          <a:effectLst/>
        </p:spPr>
        <p:txBody>
          <a:bodyPr wrap="none">
            <a:spAutoFit/>
          </a:bodyPr>
          <a:lstStyle/>
          <a:p>
            <a:r>
              <a:rPr lang="en-US" sz="1200" b="1">
                <a:latin typeface="Arial" charset="0"/>
              </a:rPr>
              <a:t>Digestive System</a:t>
            </a:r>
          </a:p>
        </p:txBody>
      </p:sp>
      <p:sp>
        <p:nvSpPr>
          <p:cNvPr id="104454" name="Text Box 6"/>
          <p:cNvSpPr txBox="1">
            <a:spLocks noChangeArrowheads="1"/>
          </p:cNvSpPr>
          <p:nvPr/>
        </p:nvSpPr>
        <p:spPr bwMode="auto">
          <a:xfrm>
            <a:off x="4953000" y="3208338"/>
            <a:ext cx="1466850" cy="274637"/>
          </a:xfrm>
          <a:prstGeom prst="rect">
            <a:avLst/>
          </a:prstGeom>
          <a:noFill/>
          <a:ln w="9525">
            <a:noFill/>
            <a:miter lim="800000"/>
            <a:headEnd/>
            <a:tailEnd/>
          </a:ln>
          <a:effectLst/>
        </p:spPr>
        <p:txBody>
          <a:bodyPr wrap="none">
            <a:spAutoFit/>
          </a:bodyPr>
          <a:lstStyle/>
          <a:p>
            <a:r>
              <a:rPr lang="en-US" sz="1200" b="1">
                <a:latin typeface="Arial" charset="0"/>
              </a:rPr>
              <a:t>Excretory System</a:t>
            </a:r>
          </a:p>
        </p:txBody>
      </p:sp>
      <p:sp>
        <p:nvSpPr>
          <p:cNvPr id="104455" name="Text Box 7"/>
          <p:cNvSpPr txBox="1">
            <a:spLocks noChangeArrowheads="1"/>
          </p:cNvSpPr>
          <p:nvPr/>
        </p:nvSpPr>
        <p:spPr bwMode="auto">
          <a:xfrm>
            <a:off x="1524000" y="5588000"/>
            <a:ext cx="1512888" cy="274638"/>
          </a:xfrm>
          <a:prstGeom prst="rect">
            <a:avLst/>
          </a:prstGeom>
          <a:noFill/>
          <a:ln w="9525">
            <a:noFill/>
            <a:miter lim="800000"/>
            <a:headEnd/>
            <a:tailEnd/>
          </a:ln>
          <a:effectLst/>
        </p:spPr>
        <p:txBody>
          <a:bodyPr wrap="none">
            <a:spAutoFit/>
          </a:bodyPr>
          <a:lstStyle/>
          <a:p>
            <a:r>
              <a:rPr lang="en-US" sz="1200" b="1">
                <a:latin typeface="Arial" charset="0"/>
              </a:rPr>
              <a:t>Endocrine System</a:t>
            </a:r>
          </a:p>
        </p:txBody>
      </p:sp>
      <p:sp>
        <p:nvSpPr>
          <p:cNvPr id="104456" name="Text Box 8"/>
          <p:cNvSpPr txBox="1">
            <a:spLocks noChangeArrowheads="1"/>
          </p:cNvSpPr>
          <p:nvPr/>
        </p:nvSpPr>
        <p:spPr bwMode="auto">
          <a:xfrm>
            <a:off x="3124200" y="5588000"/>
            <a:ext cx="1739900" cy="274638"/>
          </a:xfrm>
          <a:prstGeom prst="rect">
            <a:avLst/>
          </a:prstGeom>
          <a:noFill/>
          <a:ln w="9525">
            <a:noFill/>
            <a:miter lim="800000"/>
            <a:headEnd/>
            <a:tailEnd/>
          </a:ln>
          <a:effectLst/>
        </p:spPr>
        <p:txBody>
          <a:bodyPr wrap="none">
            <a:spAutoFit/>
          </a:bodyPr>
          <a:lstStyle/>
          <a:p>
            <a:r>
              <a:rPr lang="en-US" sz="1200" b="1">
                <a:latin typeface="Arial" charset="0"/>
              </a:rPr>
              <a:t>Reproductive System</a:t>
            </a:r>
          </a:p>
        </p:txBody>
      </p:sp>
      <p:sp>
        <p:nvSpPr>
          <p:cNvPr id="104457" name="Text Box 9"/>
          <p:cNvSpPr txBox="1">
            <a:spLocks noChangeArrowheads="1"/>
          </p:cNvSpPr>
          <p:nvPr/>
        </p:nvSpPr>
        <p:spPr bwMode="auto">
          <a:xfrm>
            <a:off x="4948238" y="5588000"/>
            <a:ext cx="2239962" cy="274638"/>
          </a:xfrm>
          <a:prstGeom prst="rect">
            <a:avLst/>
          </a:prstGeom>
          <a:noFill/>
          <a:ln w="9525">
            <a:noFill/>
            <a:miter lim="800000"/>
            <a:headEnd/>
            <a:tailEnd/>
          </a:ln>
          <a:effectLst/>
        </p:spPr>
        <p:txBody>
          <a:bodyPr wrap="none">
            <a:spAutoFit/>
          </a:bodyPr>
          <a:lstStyle/>
          <a:p>
            <a:r>
              <a:rPr lang="en-US" sz="1200" b="1">
                <a:latin typeface="Arial" charset="0"/>
              </a:rPr>
              <a:t>Lymphatic/Immune Systems</a:t>
            </a:r>
          </a:p>
        </p:txBody>
      </p:sp>
      <p:sp>
        <p:nvSpPr>
          <p:cNvPr id="104458" name="Text Box 10"/>
          <p:cNvSpPr txBox="1">
            <a:spLocks noChangeArrowheads="1"/>
          </p:cNvSpPr>
          <p:nvPr/>
        </p:nvSpPr>
        <p:spPr bwMode="auto">
          <a:xfrm>
            <a:off x="838200" y="762000"/>
            <a:ext cx="1409700" cy="304800"/>
          </a:xfrm>
          <a:prstGeom prst="rect">
            <a:avLst/>
          </a:prstGeom>
          <a:noFill/>
          <a:ln w="9525">
            <a:noFill/>
            <a:miter lim="800000"/>
            <a:headEnd/>
            <a:tailEnd/>
          </a:ln>
          <a:effectLst/>
        </p:spPr>
        <p:txBody>
          <a:bodyPr>
            <a:spAutoFit/>
          </a:bodyPr>
          <a:lstStyle/>
          <a:p>
            <a:pPr algn="ctr">
              <a:spcBef>
                <a:spcPct val="50000"/>
              </a:spcBef>
            </a:pPr>
            <a:r>
              <a:rPr lang="en-US" sz="1400" b="1">
                <a:solidFill>
                  <a:schemeClr val="bg1"/>
                </a:solidFill>
                <a:latin typeface="Arial" charset="0"/>
              </a:rPr>
              <a:t>Section 35-1</a:t>
            </a:r>
          </a:p>
        </p:txBody>
      </p:sp>
      <p:sp>
        <p:nvSpPr>
          <p:cNvPr id="104459" name="Text Box 11"/>
          <p:cNvSpPr txBox="1">
            <a:spLocks noChangeArrowheads="1"/>
          </p:cNvSpPr>
          <p:nvPr/>
        </p:nvSpPr>
        <p:spPr bwMode="auto">
          <a:xfrm>
            <a:off x="2590800" y="231775"/>
            <a:ext cx="6362700" cy="396875"/>
          </a:xfrm>
          <a:prstGeom prst="rect">
            <a:avLst/>
          </a:prstGeom>
          <a:noFill/>
          <a:ln w="9525">
            <a:noFill/>
            <a:miter lim="800000"/>
            <a:headEnd/>
            <a:tailEnd/>
          </a:ln>
          <a:effectLst/>
        </p:spPr>
        <p:txBody>
          <a:bodyPr/>
          <a:lstStyle/>
          <a:p>
            <a:pPr>
              <a:spcBef>
                <a:spcPct val="50000"/>
              </a:spcBef>
            </a:pPr>
            <a:r>
              <a:rPr lang="en-US" sz="2000">
                <a:solidFill>
                  <a:schemeClr val="bg1"/>
                </a:solidFill>
                <a:latin typeface="Arial Black" pitchFamily="34" charset="0"/>
              </a:rPr>
              <a:t>Figure 35-2 Human Organ Systems </a:t>
            </a:r>
            <a:r>
              <a:rPr lang="en-US" sz="2000" i="1">
                <a:solidFill>
                  <a:schemeClr val="bg1"/>
                </a:solidFill>
                <a:latin typeface="Arial Black" pitchFamily="34" charset="0"/>
              </a:rPr>
              <a:t>Part 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System</a:t>
            </a:r>
            <a:endParaRPr lang="en-US" dirty="0"/>
          </a:p>
        </p:txBody>
      </p:sp>
      <p:sp>
        <p:nvSpPr>
          <p:cNvPr id="3" name="Content Placeholder 2"/>
          <p:cNvSpPr>
            <a:spLocks noGrp="1"/>
          </p:cNvSpPr>
          <p:nvPr>
            <p:ph idx="1"/>
          </p:nvPr>
        </p:nvSpPr>
        <p:spPr/>
        <p:txBody>
          <a:bodyPr/>
          <a:lstStyle/>
          <a:p>
            <a:r>
              <a:rPr lang="en-US" dirty="0" smtClean="0"/>
              <a:t>The nervous system controls and coordinates	the functions of the body and responds to	both internal and external stimuli. </a:t>
            </a:r>
          </a:p>
          <a:p>
            <a:r>
              <a:rPr lang="en-US" dirty="0" smtClean="0"/>
              <a:t>The messages carried by the nervous system	electrical signals called impulses.</a:t>
            </a:r>
          </a:p>
          <a:p>
            <a:r>
              <a:rPr lang="en-US" dirty="0" smtClean="0"/>
              <a:t>Impulses are carried by specialized cells called	neurons.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20079</TotalTime>
  <Words>911</Words>
  <Application>Microsoft Office PowerPoint</Application>
  <PresentationFormat>On-screen Show (4:3)</PresentationFormat>
  <Paragraphs>292</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Human Body Systems</vt:lpstr>
      <vt:lpstr>Multi-cellular Organisms</vt:lpstr>
      <vt:lpstr>Slide 3</vt:lpstr>
      <vt:lpstr>Levels of Organization of Multi-Cellular Organisms</vt:lpstr>
      <vt:lpstr>Homeostasis</vt:lpstr>
      <vt:lpstr>Human Body Systems</vt:lpstr>
      <vt:lpstr>Slide 7</vt:lpstr>
      <vt:lpstr>Slide 8</vt:lpstr>
      <vt:lpstr>Nervous System</vt:lpstr>
      <vt:lpstr>Neuron</vt:lpstr>
      <vt:lpstr>Divisions of the Nervous System</vt:lpstr>
      <vt:lpstr>The Brain</vt:lpstr>
      <vt:lpstr>Slide 13</vt:lpstr>
      <vt:lpstr>The Circulatory System</vt:lpstr>
      <vt:lpstr>Slide 15</vt:lpstr>
      <vt:lpstr>Slide 16</vt:lpstr>
      <vt:lpstr>Circulation</vt:lpstr>
      <vt:lpstr>Slide 18</vt:lpstr>
      <vt:lpstr>Slide 19</vt:lpstr>
      <vt:lpstr>Blood Pressure</vt:lpstr>
      <vt:lpstr>Cardiovascular Disease</vt:lpstr>
      <vt:lpstr>Stroke</vt:lpstr>
      <vt:lpstr>Hypertension</vt:lpstr>
      <vt:lpstr>Disease</vt:lpstr>
      <vt:lpstr>Pathogens and Disease</vt:lpstr>
      <vt:lpstr>Immune System</vt:lpstr>
      <vt:lpstr>Non Specific Defense</vt:lpstr>
      <vt:lpstr>The Inflammatory response</vt:lpstr>
      <vt:lpstr> The Inflammatory Response</vt:lpstr>
      <vt:lpstr>Specific Defense</vt:lpstr>
      <vt:lpstr>Humoral Activity</vt:lpstr>
      <vt:lpstr>Cell-mediated response</vt:lpstr>
      <vt:lpstr>Vaccines</vt:lpstr>
      <vt:lpstr>The Reproductive System</vt:lpstr>
      <vt:lpstr>The male reproductive system</vt:lpstr>
      <vt:lpstr>The Female Reproductive System</vt:lpstr>
      <vt:lpstr>Fertilization</vt:lpstr>
      <vt:lpstr>Early Development</vt:lpstr>
      <vt:lpstr>Fertilization and Implantation</vt:lpstr>
      <vt:lpstr>Slide 40</vt:lpstr>
      <vt:lpstr>Slide 41</vt:lpstr>
      <vt:lpstr>Later Development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Body Systems</dc:title>
  <dc:creator>Owner</dc:creator>
  <cp:lastModifiedBy>David</cp:lastModifiedBy>
  <cp:revision>36</cp:revision>
  <dcterms:created xsi:type="dcterms:W3CDTF">2012-02-20T17:06:39Z</dcterms:created>
  <dcterms:modified xsi:type="dcterms:W3CDTF">2013-02-19T02:37:52Z</dcterms:modified>
</cp:coreProperties>
</file>